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299" r:id="rId2"/>
    <p:sldId id="332" r:id="rId3"/>
    <p:sldId id="338" r:id="rId4"/>
    <p:sldId id="333" r:id="rId5"/>
    <p:sldId id="334" r:id="rId6"/>
    <p:sldId id="331" r:id="rId7"/>
    <p:sldId id="336" r:id="rId8"/>
    <p:sldId id="337" r:id="rId9"/>
    <p:sldId id="335" r:id="rId10"/>
    <p:sldId id="300" r:id="rId11"/>
    <p:sldId id="302" r:id="rId12"/>
    <p:sldId id="838" r:id="rId13"/>
    <p:sldId id="322" r:id="rId14"/>
    <p:sldId id="301" r:id="rId15"/>
    <p:sldId id="298" r:id="rId16"/>
    <p:sldId id="303" r:id="rId17"/>
    <p:sldId id="326" r:id="rId18"/>
    <p:sldId id="304" r:id="rId19"/>
    <p:sldId id="321" r:id="rId20"/>
    <p:sldId id="339" r:id="rId21"/>
    <p:sldId id="340" r:id="rId22"/>
    <p:sldId id="341" r:id="rId23"/>
    <p:sldId id="327" r:id="rId24"/>
    <p:sldId id="323" r:id="rId25"/>
    <p:sldId id="320" r:id="rId26"/>
    <p:sldId id="319" r:id="rId27"/>
    <p:sldId id="315" r:id="rId28"/>
    <p:sldId id="839" r:id="rId29"/>
    <p:sldId id="841" r:id="rId30"/>
    <p:sldId id="842" r:id="rId31"/>
    <p:sldId id="843" r:id="rId32"/>
    <p:sldId id="840" r:id="rId33"/>
    <p:sldId id="325" r:id="rId34"/>
    <p:sldId id="837" r:id="rId35"/>
    <p:sldId id="835" r:id="rId36"/>
    <p:sldId id="836" r:id="rId37"/>
    <p:sldId id="324" r:id="rId38"/>
    <p:sldId id="353" r:id="rId39"/>
    <p:sldId id="372" r:id="rId40"/>
    <p:sldId id="374" r:id="rId41"/>
    <p:sldId id="375" r:id="rId42"/>
    <p:sldId id="373" r:id="rId43"/>
    <p:sldId id="318" r:id="rId44"/>
    <p:sldId id="317" r:id="rId45"/>
    <p:sldId id="305" r:id="rId46"/>
    <p:sldId id="306" r:id="rId47"/>
    <p:sldId id="450" r:id="rId48"/>
    <p:sldId id="307" r:id="rId49"/>
    <p:sldId id="451" r:id="rId50"/>
    <p:sldId id="308" r:id="rId51"/>
    <p:sldId id="309" r:id="rId52"/>
    <p:sldId id="310" r:id="rId53"/>
    <p:sldId id="452" r:id="rId54"/>
    <p:sldId id="311" r:id="rId55"/>
    <p:sldId id="312" r:id="rId56"/>
    <p:sldId id="313" r:id="rId57"/>
    <p:sldId id="314" r:id="rId58"/>
    <p:sldId id="330" r:id="rId5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B3D7"/>
    <a:srgbClr val="A9920F"/>
    <a:srgbClr val="E5EBFF"/>
    <a:srgbClr val="F4D217"/>
    <a:srgbClr val="F9DAB3"/>
    <a:srgbClr val="FAFAF0"/>
    <a:srgbClr val="FAFAFA"/>
    <a:srgbClr val="F0F0F0"/>
    <a:srgbClr val="F0F0FF"/>
    <a:srgbClr val="BBA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26"/>
    <p:restoredTop sz="86465"/>
  </p:normalViewPr>
  <p:slideViewPr>
    <p:cSldViewPr snapToGrid="0" snapToObjects="1">
      <p:cViewPr>
        <p:scale>
          <a:sx n="113" d="100"/>
          <a:sy n="113" d="100"/>
        </p:scale>
        <p:origin x="-168" y="144"/>
      </p:cViewPr>
      <p:guideLst/>
    </p:cSldViewPr>
  </p:slideViewPr>
  <p:outlineViewPr>
    <p:cViewPr>
      <p:scale>
        <a:sx n="33" d="100"/>
        <a:sy n="33" d="100"/>
      </p:scale>
      <p:origin x="0" y="-190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24DD93-98D4-7B4B-B8A0-F7A2456B56CF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85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695864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 dirty="0"/>
              <a:t>Kliknij, aby edytować style </a:t>
            </a:r>
            <a:r>
              <a:rPr lang="pl-PL"/>
              <a:t>wzorca tekstu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1899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18.10.2023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pl-PL" sz="3200" dirty="0"/>
              <a:t>Jesień 2018  - Zebranie obrazków i przemyśleń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sz="3200" dirty="0"/>
              <a:t>Czerwiec 2019 </a:t>
            </a:r>
            <a:r>
              <a:rPr lang="mr-IN" sz="3200" dirty="0"/>
              <a:t>–</a:t>
            </a:r>
            <a:r>
              <a:rPr lang="pl-PL" sz="3200" dirty="0"/>
              <a:t> dalsza praca 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sz="3200" dirty="0"/>
              <a:t>Maj 2020 – dodaje z apologetyki obraz prawdy</a:t>
            </a:r>
          </a:p>
          <a:p>
            <a:pPr marL="342900" indent="-342900" algn="l">
              <a:buFont typeface="Arial" charset="0"/>
              <a:buChar char="•"/>
            </a:pPr>
            <a:r>
              <a:rPr lang="pl-PL" sz="3200" dirty="0"/>
              <a:t>Jesień 2023 – dodaję obrazki o stworzeniu (powiela się to z </a:t>
            </a:r>
            <a:r>
              <a:rPr lang="pl-PL" sz="3200"/>
              <a:t>inną prezentacją)</a:t>
            </a:r>
            <a:endParaRPr lang="pl-PL" sz="3200" dirty="0"/>
          </a:p>
        </p:txBody>
      </p:sp>
      <p:grpSp>
        <p:nvGrpSpPr>
          <p:cNvPr id="13" name="Grupa 12"/>
          <p:cNvGrpSpPr/>
          <p:nvPr/>
        </p:nvGrpSpPr>
        <p:grpSpPr>
          <a:xfrm>
            <a:off x="9517624" y="381503"/>
            <a:ext cx="1908881" cy="1934660"/>
            <a:chOff x="9842089" y="279687"/>
            <a:chExt cx="1908881" cy="1934660"/>
          </a:xfrm>
        </p:grpSpPr>
        <p:sp>
          <p:nvSpPr>
            <p:cNvPr id="14" name="Owal 13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15" name="PoleTekstowe 14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  <p:sp>
        <p:nvSpPr>
          <p:cNvPr id="8" name="Podtytuł 3"/>
          <p:cNvSpPr txBox="1">
            <a:spLocks/>
          </p:cNvSpPr>
          <p:nvPr/>
        </p:nvSpPr>
        <p:spPr>
          <a:xfrm>
            <a:off x="2430027" y="5817995"/>
            <a:ext cx="9144000" cy="7787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err="1"/>
              <a:t>wojtek@pp.org.pl</a:t>
            </a:r>
            <a:endParaRPr lang="pl-PL" dirty="0"/>
          </a:p>
          <a:p>
            <a:pPr algn="r"/>
            <a:r>
              <a:rPr lang="pl-PL" dirty="0"/>
              <a:t>http://</a:t>
            </a:r>
            <a:r>
              <a:rPr lang="pl-PL" dirty="0" err="1"/>
              <a:t>wojtek.pp.org.pl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773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Od pewnego czasu przekonany jestem, że istnieją tylko 3 światopoglądy, i każdy z istniejących da się sprowadzić to jednego z tych trzech.</a:t>
            </a:r>
          </a:p>
          <a:p>
            <a:pPr marL="0" indent="0">
              <a:buNone/>
            </a:pPr>
            <a:r>
              <a:rPr lang="pl-PL" dirty="0"/>
              <a:t>Oczywiście, wewnątrz tych 3 da się prowadzić dalsze podziały, niektóre analizy, po dopytaniu się, dokładnym przebadaniu pojęć wylecą z jednej grupy i trafią do innej, ale z grubsza te 3 wystarczą, więc ten model może być przydatny na początek.</a:t>
            </a:r>
          </a:p>
        </p:txBody>
      </p:sp>
    </p:spTree>
    <p:extLst>
      <p:ext uri="{BB962C8B-B14F-4D97-AF65-F5344CB8AC3E}">
        <p14:creationId xmlns:p14="http://schemas.microsoft.com/office/powerpoint/2010/main" val="66902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– dyskusja definicji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Definicja</a:t>
            </a:r>
          </a:p>
          <a:p>
            <a:pPr marL="457200" lvl="1" indent="0">
              <a:buNone/>
            </a:pPr>
            <a:r>
              <a:rPr lang="pl-PL" b="1" dirty="0"/>
              <a:t>Światopogląd</a:t>
            </a:r>
            <a:r>
              <a:rPr lang="pl-PL" dirty="0"/>
              <a:t> to osobisty opis rzeczywistości oraz Boga i Jego relacji z nią.</a:t>
            </a:r>
          </a:p>
          <a:p>
            <a:endParaRPr lang="pl-PL" dirty="0"/>
          </a:p>
          <a:p>
            <a:r>
              <a:rPr lang="pl-PL" dirty="0"/>
              <a:t>Moje wcześniejsze definicje: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osobisty opis Boga i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rzadko zmieniany komplet przekonań człowieka (lub grupy ludzi) odnośnie rzeczywistości.</a:t>
            </a:r>
          </a:p>
          <a:p>
            <a:pPr marL="914400" lvl="1" indent="-457200">
              <a:buFont typeface="+mj-lt"/>
              <a:buAutoNum type="arabicPeriod"/>
            </a:pPr>
            <a:r>
              <a:rPr lang="pl-PL" b="1" dirty="0"/>
              <a:t>Światopogląd</a:t>
            </a:r>
            <a:r>
              <a:rPr lang="pl-PL" dirty="0"/>
              <a:t> to suma wiedzy i wiary danej osoby.</a:t>
            </a:r>
          </a:p>
          <a:p>
            <a:r>
              <a:rPr lang="pl-PL" dirty="0"/>
              <a:t>Wikipedia ('2017)</a:t>
            </a:r>
          </a:p>
          <a:p>
            <a:pPr lvl="1"/>
            <a:r>
              <a:rPr lang="pl-PL" b="1" dirty="0"/>
              <a:t>Światopogląd</a:t>
            </a:r>
            <a:r>
              <a:rPr lang="pl-PL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  <a:p>
            <a:r>
              <a:rPr lang="pl-PL" dirty="0"/>
              <a:t>Więcej: </a:t>
            </a:r>
            <a:r>
              <a:rPr lang="pl-PL" dirty="0">
                <a:sym typeface="Wingdings"/>
              </a:rPr>
              <a:t> </a:t>
            </a:r>
            <a:r>
              <a:rPr lang="pl-PL" b="1" dirty="0">
                <a:sym typeface="Wingdings"/>
              </a:rPr>
              <a:t>Ś</a:t>
            </a:r>
            <a:r>
              <a:rPr lang="pl-PL" b="1" dirty="0"/>
              <a:t>wiatopogląd a Prawda</a:t>
            </a:r>
          </a:p>
        </p:txBody>
      </p:sp>
    </p:spTree>
    <p:extLst>
      <p:ext uri="{BB962C8B-B14F-4D97-AF65-F5344CB8AC3E}">
        <p14:creationId xmlns:p14="http://schemas.microsoft.com/office/powerpoint/2010/main" val="104177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63A242-C936-084D-AFEF-8B2127623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Wiara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9B4500-4F56-2E46-8743-E950AEE4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Wiara to działania (decyzja) podjęte w warunkach niepewności, niewiedzy, w sytuacji gdy decyzja i działania są konieczne i potrzebna jest ufność (?), że dokonany wybór będzie wyborem dobrym.</a:t>
            </a:r>
          </a:p>
        </p:txBody>
      </p:sp>
    </p:spTree>
    <p:extLst>
      <p:ext uri="{BB962C8B-B14F-4D97-AF65-F5344CB8AC3E}">
        <p14:creationId xmlns:p14="http://schemas.microsoft.com/office/powerpoint/2010/main" val="370041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0759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światopoglądów </a:t>
            </a:r>
            <a:br>
              <a:rPr lang="pl-PL" sz="4000" dirty="0"/>
            </a:br>
            <a:r>
              <a:rPr lang="pl-PL" sz="4000" dirty="0"/>
              <a:t>ze względu na używanie logiki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7"/>
            <a:ext cx="4727593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Tworzony światopogląd wyrażany jest za pomocą zdań, dających się wartościować. Można używać logiki.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3690352" y="3159949"/>
            <a:ext cx="3575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sp>
        <p:nvSpPr>
          <p:cNvPr id="12" name="Strzałka w lewo i prawo 11"/>
          <p:cNvSpPr/>
          <p:nvPr/>
        </p:nvSpPr>
        <p:spPr>
          <a:xfrm>
            <a:off x="3955499" y="4934655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Sprzeczność,</a:t>
            </a:r>
          </a:p>
          <a:p>
            <a:pPr algn="ctr"/>
            <a:r>
              <a:rPr lang="pl-PL" sz="2000" dirty="0"/>
              <a:t>choć trudno ją wykazać</a:t>
            </a:r>
          </a:p>
        </p:txBody>
      </p:sp>
    </p:spTree>
    <p:extLst>
      <p:ext uri="{BB962C8B-B14F-4D97-AF65-F5344CB8AC3E}">
        <p14:creationId xmlns:p14="http://schemas.microsoft.com/office/powerpoint/2010/main" val="702562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Podział </a:t>
            </a:r>
            <a:r>
              <a:rPr lang="pl-PL" sz="4000"/>
              <a:t>światopoglądów </a:t>
            </a:r>
            <a:br>
              <a:rPr lang="pl-PL" sz="4000"/>
            </a:br>
            <a:r>
              <a:rPr lang="pl-PL" sz="4000"/>
              <a:t>z </a:t>
            </a:r>
            <a:r>
              <a:rPr lang="pl-PL" sz="4000" dirty="0"/>
              <a:t>uwagi na istnienie Boga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Osoba wyznająca światopogląd nie używa logiki.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Bóg (Stwórca) istnieje i jest oddzielony od kosmosu (wszechświata), który stworzył. 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>
                <a:solidFill>
                  <a:schemeClr val="accent1">
                    <a:lumMod val="50000"/>
                  </a:schemeClr>
                </a:solidFill>
              </a:rPr>
              <a:t>Tylko kosmos (wszechświat) istnieje (zawsze istniał, będzie istniał).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662591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 </a:t>
            </a:r>
            <a:br>
              <a:rPr lang="pl-PL" dirty="0"/>
            </a:br>
            <a:r>
              <a:rPr lang="pl-PL" dirty="0"/>
              <a:t>i pierwsza próba ich nazwania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  <p:sp>
        <p:nvSpPr>
          <p:cNvPr id="12" name="Strzałka w lewo i prawo 11"/>
          <p:cNvSpPr/>
          <p:nvPr/>
        </p:nvSpPr>
        <p:spPr>
          <a:xfrm rot="16200000">
            <a:off x="8116936" y="3317694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548292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światopoglądów: 3 wystarczą</a:t>
            </a:r>
          </a:p>
        </p:txBody>
      </p:sp>
      <p:sp>
        <p:nvSpPr>
          <p:cNvPr id="4" name="Zaokrąglony prostokąt 3"/>
          <p:cNvSpPr/>
          <p:nvPr/>
        </p:nvSpPr>
        <p:spPr>
          <a:xfrm>
            <a:off x="1658459" y="1690688"/>
            <a:ext cx="3690290" cy="4711425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Panteizm</a:t>
            </a:r>
          </a:p>
        </p:txBody>
      </p:sp>
      <p:sp>
        <p:nvSpPr>
          <p:cNvPr id="5" name="Zaokrąglony prostokąt 4"/>
          <p:cNvSpPr/>
          <p:nvPr/>
        </p:nvSpPr>
        <p:spPr>
          <a:xfrm>
            <a:off x="5842084" y="1690688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Teizm</a:t>
            </a:r>
          </a:p>
        </p:txBody>
      </p:sp>
      <p:sp>
        <p:nvSpPr>
          <p:cNvPr id="6" name="Zaokrąglony prostokąt 5"/>
          <p:cNvSpPr/>
          <p:nvPr/>
        </p:nvSpPr>
        <p:spPr>
          <a:xfrm>
            <a:off x="5842084" y="4298009"/>
            <a:ext cx="4727593" cy="2104104"/>
          </a:xfrm>
          <a:prstGeom prst="roundRect">
            <a:avLst>
              <a:gd name="adj" fmla="val 7703"/>
            </a:avLst>
          </a:prstGeom>
          <a:solidFill>
            <a:srgbClr val="D4E3FC"/>
          </a:solidFill>
          <a:ln>
            <a:solidFill>
              <a:srgbClr val="8EB3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chemeClr val="accent1">
                    <a:lumMod val="50000"/>
                  </a:schemeClr>
                </a:solidFill>
              </a:rPr>
              <a:t>Ateizm (materializm, naturalizm)</a:t>
            </a: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5652859" y="1556792"/>
            <a:ext cx="10812" cy="5112567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Tekstowe 8"/>
          <p:cNvSpPr txBox="1"/>
          <p:nvPr/>
        </p:nvSpPr>
        <p:spPr>
          <a:xfrm rot="16200000">
            <a:off x="4154608" y="2695693"/>
            <a:ext cx="26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Kryterium używania logiki</a:t>
            </a:r>
          </a:p>
        </p:txBody>
      </p:sp>
      <p:cxnSp>
        <p:nvCxnSpPr>
          <p:cNvPr id="10" name="Łącznik prostoliniowy 6"/>
          <p:cNvCxnSpPr/>
          <p:nvPr/>
        </p:nvCxnSpPr>
        <p:spPr>
          <a:xfrm>
            <a:off x="5842084" y="4070708"/>
            <a:ext cx="4609606" cy="0"/>
          </a:xfrm>
          <a:prstGeom prst="line">
            <a:avLst/>
          </a:prstGeom>
          <a:ln w="38100">
            <a:solidFill>
              <a:srgbClr val="1B1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5756053" y="3743743"/>
            <a:ext cx="342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Logiczne zaprzeczenie</a:t>
            </a:r>
          </a:p>
        </p:txBody>
      </p:sp>
    </p:spTree>
    <p:extLst>
      <p:ext uri="{BB962C8B-B14F-4D97-AF65-F5344CB8AC3E}">
        <p14:creationId xmlns:p14="http://schemas.microsoft.com/office/powerpoint/2010/main" val="372181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Klasyfikacja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Teizm</a:t>
            </a:r>
          </a:p>
          <a:p>
            <a:pPr lvl="1"/>
            <a:r>
              <a:rPr lang="pl-PL" dirty="0"/>
              <a:t>Teizm</a:t>
            </a:r>
          </a:p>
          <a:p>
            <a:pPr lvl="1"/>
            <a:r>
              <a:rPr lang="pl-PL" dirty="0"/>
              <a:t>Deizm o ile nie zbliża się zbytnio do panteizmu</a:t>
            </a:r>
          </a:p>
          <a:p>
            <a:pPr lvl="1"/>
            <a:r>
              <a:rPr lang="pl-PL" dirty="0"/>
              <a:t>Tomizm</a:t>
            </a:r>
          </a:p>
          <a:p>
            <a:pPr lvl="1"/>
            <a:r>
              <a:rPr lang="pl-PL" dirty="0"/>
              <a:t>Niektóre pogaństwa, zawierające idee </a:t>
            </a:r>
            <a:r>
              <a:rPr lang="pl-PL" dirty="0" err="1"/>
              <a:t>SuperBoga</a:t>
            </a:r>
            <a:endParaRPr lang="pl-PL" dirty="0"/>
          </a:p>
          <a:p>
            <a:r>
              <a:rPr lang="pl-PL" dirty="0"/>
              <a:t>Ateizm (materializm)</a:t>
            </a:r>
          </a:p>
          <a:p>
            <a:pPr lvl="1"/>
            <a:r>
              <a:rPr lang="pl-PL" dirty="0"/>
              <a:t>Materializm dialektyczny</a:t>
            </a:r>
          </a:p>
          <a:p>
            <a:pPr lvl="1"/>
            <a:r>
              <a:rPr lang="pl-PL" dirty="0"/>
              <a:t>Modernizm</a:t>
            </a:r>
          </a:p>
          <a:p>
            <a:r>
              <a:rPr lang="pl-PL" dirty="0"/>
              <a:t>Panteizm</a:t>
            </a:r>
          </a:p>
          <a:p>
            <a:pPr lvl="1"/>
            <a:r>
              <a:rPr lang="pl-PL" dirty="0"/>
              <a:t>Buddyzm</a:t>
            </a:r>
          </a:p>
          <a:p>
            <a:pPr lvl="1"/>
            <a:r>
              <a:rPr lang="pl-PL" dirty="0"/>
              <a:t>Hinduizm i pogaństwa</a:t>
            </a:r>
          </a:p>
          <a:p>
            <a:pPr lvl="1"/>
            <a:r>
              <a:rPr lang="pl-PL" dirty="0"/>
              <a:t>New Age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6369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Panteizm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Trudno zapisać główne tezy w sposób logiczny, bo logika nie jest używana.</a:t>
            </a:r>
          </a:p>
          <a:p>
            <a:r>
              <a:rPr lang="pl-PL" dirty="0"/>
              <a:t>Nazwa sugeruje, że wszystko jest Bogiem, rozumieniu teistycznym (</a:t>
            </a:r>
            <a:r>
              <a:rPr lang="el-GR" dirty="0" err="1"/>
              <a:t>πᾶν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wszystko, </a:t>
            </a:r>
            <a:r>
              <a:rPr lang="el-GR" dirty="0"/>
              <a:t>θεός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Bóg)</a:t>
            </a:r>
          </a:p>
          <a:p>
            <a:r>
              <a:rPr lang="pl-PL" dirty="0"/>
              <a:t>Przykłady panteistycznych sprzeczności:</a:t>
            </a:r>
          </a:p>
          <a:p>
            <a:pPr lvl="1"/>
            <a:r>
              <a:rPr lang="pl-PL" i="1" dirty="0"/>
              <a:t>Ja jestem Bogiem, Ty jesteś Bogiem, wszystko jest Bogiem, bo Bóg jest wszystkim.</a:t>
            </a:r>
          </a:p>
          <a:p>
            <a:pPr lvl="1"/>
            <a:r>
              <a:rPr lang="pl-PL" i="1" dirty="0"/>
              <a:t>Gówno na patyku.</a:t>
            </a:r>
          </a:p>
          <a:p>
            <a:pPr lvl="1"/>
            <a:r>
              <a:rPr lang="pl-PL" i="1" dirty="0"/>
              <a:t>Największą </a:t>
            </a:r>
            <a:r>
              <a:rPr lang="pl-PL" i="1" dirty="0" err="1"/>
              <a:t>mądrosć</a:t>
            </a:r>
            <a:r>
              <a:rPr lang="pl-PL" i="1" dirty="0"/>
              <a:t> przekazuje się milczeniem.</a:t>
            </a:r>
            <a:endParaRPr lang="pl-PL" dirty="0"/>
          </a:p>
          <a:p>
            <a:r>
              <a:rPr lang="pl-PL" dirty="0"/>
              <a:t>Religie mające panteizm jako podstawę: buddyzm, hinduizm, </a:t>
            </a:r>
            <a:r>
              <a:rPr lang="pl-PL" dirty="0" err="1"/>
              <a:t>NewAge</a:t>
            </a:r>
            <a:r>
              <a:rPr lang="pl-PL" dirty="0"/>
              <a:t> ale też mormonizm w swej istocie.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8892721" y="-202034"/>
            <a:ext cx="2714228" cy="2459877"/>
            <a:chOff x="1382943" y="2508664"/>
            <a:chExt cx="3837095" cy="3477520"/>
          </a:xfrm>
        </p:grpSpPr>
        <p:sp>
          <p:nvSpPr>
            <p:cNvPr id="8" name="Owal 7"/>
            <p:cNvSpPr/>
            <p:nvPr/>
          </p:nvSpPr>
          <p:spPr>
            <a:xfrm>
              <a:off x="2321177" y="3184044"/>
              <a:ext cx="2898861" cy="2126764"/>
            </a:xfrm>
            <a:prstGeom prst="ellipse">
              <a:avLst/>
            </a:prstGeom>
            <a:solidFill>
              <a:srgbClr val="F8F9BC"/>
            </a:solidFill>
            <a:ln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  <a:softEdge rad="622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9" name="AutoShape 4"/>
            <p:cNvSpPr>
              <a:spLocks noChangeArrowheads="1"/>
            </p:cNvSpPr>
            <p:nvPr/>
          </p:nvSpPr>
          <p:spPr bwMode="auto">
            <a:xfrm rot="1349692">
              <a:off x="1382943" y="2508664"/>
              <a:ext cx="3601878" cy="3477520"/>
            </a:xfrm>
            <a:prstGeom prst="cube">
              <a:avLst>
                <a:gd name="adj" fmla="val 55231"/>
              </a:avLst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  <a:softEdge rad="469900"/>
            </a:effectLst>
            <a:extLst/>
          </p:spPr>
          <p:txBody>
            <a:bodyPr wrap="none" anchor="ctr"/>
            <a:lstStyle/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  <a:p>
              <a:pPr algn="ctr"/>
              <a:endPara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338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Spotkanie KFC, 19 czerwca 2019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54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Panteizm i 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1625918" y="2770644"/>
            <a:ext cx="2718896" cy="34841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275702">
            <a:off x="702786" y="2499372"/>
            <a:ext cx="4100543" cy="4011763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1" name="Owal 10"/>
          <p:cNvSpPr/>
          <p:nvPr/>
        </p:nvSpPr>
        <p:spPr>
          <a:xfrm>
            <a:off x="8070040" y="1944808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2" name="PoleTekstowe 11"/>
          <p:cNvSpPr txBox="1"/>
          <p:nvPr/>
        </p:nvSpPr>
        <p:spPr>
          <a:xfrm>
            <a:off x="8605970" y="2315165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7198452" y="3487502"/>
            <a:ext cx="3171838" cy="2946567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117543" y="4108500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>
                <a:solidFill>
                  <a:srgbClr val="A9920F"/>
                </a:solidFill>
              </a:rPr>
              <a:t>_</a:t>
            </a:r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cxnSp>
        <p:nvCxnSpPr>
          <p:cNvPr id="14" name="Łącznik prosty 13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Tekstowe 14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46295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/>
              <a:t>Panteizm </a:t>
            </a:r>
            <a:r>
              <a:rPr lang="pl-PL" dirty="0"/>
              <a:t>i ateizm oraz główna różniąca je idea</a:t>
            </a:r>
          </a:p>
        </p:txBody>
      </p:sp>
      <p:sp>
        <p:nvSpPr>
          <p:cNvPr id="8" name="Owal 7"/>
          <p:cNvSpPr/>
          <p:nvPr/>
        </p:nvSpPr>
        <p:spPr>
          <a:xfrm>
            <a:off x="2321177" y="3184044"/>
            <a:ext cx="2898861" cy="2126764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349692">
            <a:off x="1166396" y="2375936"/>
            <a:ext cx="4033310" cy="3894055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0766713">
            <a:off x="2358798" y="3795335"/>
            <a:ext cx="2571793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6" name="Zaokrąglony prostokąt 15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cxnSp>
        <p:nvCxnSpPr>
          <p:cNvPr id="12" name="Łącznik prosty 11"/>
          <p:cNvCxnSpPr/>
          <p:nvPr/>
        </p:nvCxnSpPr>
        <p:spPr>
          <a:xfrm>
            <a:off x="6085609" y="1283497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Tekstowe 10"/>
          <p:cNvSpPr txBox="1"/>
          <p:nvPr/>
        </p:nvSpPr>
        <p:spPr>
          <a:xfrm>
            <a:off x="1842046" y="1727736"/>
            <a:ext cx="5957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Łamanie praw logiki uniemożliwia opisanie świata </a:t>
            </a:r>
            <a:r>
              <a:rPr lang="pl-PL" sz="2400"/>
              <a:t>a więc i porozumienie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84372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08341" cy="1325563"/>
          </a:xfrm>
        </p:spPr>
        <p:txBody>
          <a:bodyPr/>
          <a:lstStyle/>
          <a:p>
            <a:r>
              <a:rPr lang="pl-PL" dirty="0"/>
              <a:t>Panteizm trudno porównywać z czymkolwiek</a:t>
            </a:r>
          </a:p>
        </p:txBody>
      </p:sp>
      <p:sp>
        <p:nvSpPr>
          <p:cNvPr id="8" name="Owal 7"/>
          <p:cNvSpPr/>
          <p:nvPr/>
        </p:nvSpPr>
        <p:spPr>
          <a:xfrm rot="797628">
            <a:off x="4849505" y="3245694"/>
            <a:ext cx="3182279" cy="2225469"/>
          </a:xfrm>
          <a:prstGeom prst="ellipse">
            <a:avLst/>
          </a:prstGeom>
          <a:solidFill>
            <a:srgbClr val="F8F9BC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  <a:softEdge rad="622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2147320">
            <a:off x="3702788" y="2454022"/>
            <a:ext cx="4427641" cy="4074781"/>
          </a:xfrm>
          <a:prstGeom prst="cube">
            <a:avLst>
              <a:gd name="adj" fmla="val 55231"/>
            </a:avLst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  <a:softEdge rad="469900"/>
          </a:effectLst>
          <a:extLst/>
        </p:spPr>
        <p:txBody>
          <a:bodyPr wrap="none" anchor="ctr"/>
          <a:lstStyle/>
          <a:p>
            <a:pPr algn="ctr"/>
            <a:r>
              <a:rPr lang="pl-PL" altLang="x-none" sz="2800" b="1" dirty="0" err="1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wrzee.echświt</a:t>
            </a:r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" name="PoleTekstowe 8"/>
          <p:cNvSpPr txBox="1"/>
          <p:nvPr/>
        </p:nvSpPr>
        <p:spPr>
          <a:xfrm rot="21564341">
            <a:off x="4879418" y="3905937"/>
            <a:ext cx="2823234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b="1" i="1" dirty="0" err="1">
                <a:solidFill>
                  <a:srgbClr val="A9920F"/>
                </a:solidFill>
              </a:rPr>
              <a:t>boo</a:t>
            </a:r>
            <a:r>
              <a:rPr lang="pl-PL" sz="3600" b="1" i="1" dirty="0" err="1">
                <a:solidFill>
                  <a:srgbClr val="FF0000"/>
                </a:solidFill>
              </a:rPr>
              <a:t>oo</a:t>
            </a:r>
            <a:r>
              <a:rPr lang="pl-PL" sz="3600" b="1" i="1" dirty="0" err="1">
                <a:solidFill>
                  <a:srgbClr val="A9920F"/>
                </a:solidFill>
              </a:rPr>
              <a:t>g</a:t>
            </a:r>
            <a:endParaRPr lang="pl-PL" sz="1600" b="1" i="1" dirty="0">
              <a:solidFill>
                <a:srgbClr val="A9920F"/>
              </a:solidFill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5888736" y="5880372"/>
            <a:ext cx="6303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i="1" dirty="0">
                <a:solidFill>
                  <a:srgbClr val="7030A0"/>
                </a:solidFill>
              </a:rPr>
              <a:t>Bóg jest wszystkim i wszystko jest Bogiem </a:t>
            </a:r>
            <a:br>
              <a:rPr lang="pl-PL" sz="2800" i="1" dirty="0">
                <a:solidFill>
                  <a:srgbClr val="7030A0"/>
                </a:solidFill>
              </a:rPr>
            </a:br>
            <a:r>
              <a:rPr lang="pl-PL" sz="2800" i="1" dirty="0">
                <a:solidFill>
                  <a:srgbClr val="7030A0"/>
                </a:solidFill>
              </a:rPr>
              <a:t>ale nie próbuj tego zrozumieć.</a:t>
            </a:r>
          </a:p>
        </p:txBody>
      </p:sp>
    </p:spTree>
    <p:extLst>
      <p:ext uri="{BB962C8B-B14F-4D97-AF65-F5344CB8AC3E}">
        <p14:creationId xmlns:p14="http://schemas.microsoft.com/office/powerpoint/2010/main" val="2043898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2452344" y="1496575"/>
            <a:ext cx="3643656" cy="3518932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100" dirty="0"/>
          </a:p>
        </p:txBody>
      </p:sp>
      <p:sp>
        <p:nvSpPr>
          <p:cNvPr id="4" name="PoleTekstowe 3"/>
          <p:cNvSpPr txBox="1"/>
          <p:nvPr/>
        </p:nvSpPr>
        <p:spPr>
          <a:xfrm>
            <a:off x="2988274" y="1866932"/>
            <a:ext cx="2571793" cy="80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600" dirty="0">
                <a:solidFill>
                  <a:srgbClr val="A9920F"/>
                </a:solidFill>
              </a:rPr>
              <a:t>Bóg</a:t>
            </a:r>
            <a:endParaRPr lang="pl-PL" sz="16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1045833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634747" y="3039269"/>
            <a:ext cx="3706761" cy="3443498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8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8740877" y="5663381"/>
            <a:ext cx="1661651" cy="747252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</a:t>
            </a:r>
          </a:p>
        </p:txBody>
      </p:sp>
    </p:spTree>
    <p:extLst>
      <p:ext uri="{BB962C8B-B14F-4D97-AF65-F5344CB8AC3E}">
        <p14:creationId xmlns:p14="http://schemas.microsoft.com/office/powerpoint/2010/main" val="1903910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wal 2"/>
          <p:cNvSpPr/>
          <p:nvPr/>
        </p:nvSpPr>
        <p:spPr>
          <a:xfrm>
            <a:off x="3085990" y="2979173"/>
            <a:ext cx="2560248" cy="2472609"/>
          </a:xfrm>
          <a:prstGeom prst="ellipse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254000" dir="18900000" algn="bl" rotWithShape="0">
              <a:srgbClr val="FFFF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50" dirty="0"/>
          </a:p>
        </p:txBody>
      </p:sp>
      <p:sp>
        <p:nvSpPr>
          <p:cNvPr id="4" name="PoleTekstowe 3"/>
          <p:cNvSpPr txBox="1"/>
          <p:nvPr/>
        </p:nvSpPr>
        <p:spPr>
          <a:xfrm>
            <a:off x="3462566" y="3239408"/>
            <a:ext cx="1807094" cy="56351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pl-PL" sz="3200" dirty="0">
                <a:solidFill>
                  <a:srgbClr val="A9920F"/>
                </a:solidFill>
              </a:rPr>
              <a:t>Bóg</a:t>
            </a:r>
            <a:endParaRPr lang="pl-PL" sz="1400" dirty="0">
              <a:solidFill>
                <a:srgbClr val="A9920F"/>
              </a:solidFill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2097692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749211" y="4063161"/>
            <a:ext cx="2604589" cy="241960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20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20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Zaokrąglony prostokąt 1"/>
          <p:cNvSpPr/>
          <p:nvPr/>
        </p:nvSpPr>
        <p:spPr>
          <a:xfrm>
            <a:off x="9526443" y="5907017"/>
            <a:ext cx="1167574" cy="525063"/>
          </a:xfrm>
          <a:prstGeom prst="roundRect">
            <a:avLst/>
          </a:prstGeom>
          <a:solidFill>
            <a:srgbClr val="F8F9BC"/>
          </a:solidFill>
          <a:ln>
            <a:solidFill>
              <a:srgbClr val="BBAD1D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>
                <a:solidFill>
                  <a:srgbClr val="A9920F"/>
                </a:solidFill>
              </a:rPr>
              <a:t>Bóg, idea Boga, bogowie, duchy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Teizm i ateizm oraz główna różniąca je idea.</a:t>
            </a:r>
          </a:p>
        </p:txBody>
      </p:sp>
      <p:sp>
        <p:nvSpPr>
          <p:cNvPr id="7" name="PoleTekstowe 6"/>
          <p:cNvSpPr txBox="1"/>
          <p:nvPr/>
        </p:nvSpPr>
        <p:spPr>
          <a:xfrm>
            <a:off x="622850" y="1727736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Bóg, który zawsze istnieje stworzył wszechświat (kosmos) i wszechświat jako stworzenie jest od Boga różny, oddzielony.</a:t>
            </a:r>
          </a:p>
        </p:txBody>
      </p:sp>
      <p:sp>
        <p:nvSpPr>
          <p:cNvPr id="12" name="PoleTekstowe 11"/>
          <p:cNvSpPr txBox="1"/>
          <p:nvPr/>
        </p:nvSpPr>
        <p:spPr>
          <a:xfrm>
            <a:off x="6947184" y="1727735"/>
            <a:ext cx="5158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Tylko wszechświat istnieje (zawsze istniał, zawsze istniał będzie). Świat duchowy i świat idee jest jego częścią i można, a nawet należy go badać.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6255327" y="1658730"/>
            <a:ext cx="10391" cy="5199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lewo i prawo 10"/>
          <p:cNvSpPr/>
          <p:nvPr/>
        </p:nvSpPr>
        <p:spPr>
          <a:xfrm>
            <a:off x="5028386" y="5313769"/>
            <a:ext cx="3394720" cy="13894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Logiczna sprzeczność: </a:t>
            </a:r>
            <a:br>
              <a:rPr lang="pl-PL" sz="2000" dirty="0"/>
            </a:br>
            <a:r>
              <a:rPr lang="pl-PL" sz="2000" dirty="0"/>
              <a:t>istnieje lub nie istnieje.</a:t>
            </a:r>
          </a:p>
        </p:txBody>
      </p:sp>
    </p:spTree>
    <p:extLst>
      <p:ext uri="{BB962C8B-B14F-4D97-AF65-F5344CB8AC3E}">
        <p14:creationId xmlns:p14="http://schemas.microsoft.com/office/powerpoint/2010/main" val="1334761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Teizm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Bóg jest poza wszechświatem, jest od niego oddzielony </a:t>
            </a:r>
            <a:br>
              <a:rPr lang="pl-PL" dirty="0"/>
            </a:br>
            <a:r>
              <a:rPr lang="pl-PL" dirty="0"/>
              <a:t>bo wszechświat jest przezeń stworzony.</a:t>
            </a:r>
          </a:p>
          <a:p>
            <a:pPr lvl="1"/>
            <a:r>
              <a:rPr lang="pl-PL" dirty="0"/>
              <a:t>Człowiek żyje we wszechświecie jako jego element.</a:t>
            </a:r>
          </a:p>
          <a:p>
            <a:pPr lvl="1"/>
            <a:r>
              <a:rPr lang="pl-PL" dirty="0"/>
              <a:t>Człowiek może poznawać wszechświat.</a:t>
            </a:r>
          </a:p>
          <a:p>
            <a:pPr lvl="1"/>
            <a:r>
              <a:rPr lang="pl-PL" dirty="0"/>
              <a:t>Człowiek poznaje Boga w zakresie, w którym zechce mu się On objawić.</a:t>
            </a:r>
          </a:p>
          <a:p>
            <a:pPr lvl="1"/>
            <a:r>
              <a:rPr lang="pl-PL" dirty="0"/>
              <a:t>Badaniem wszechświata (kosmosu) zajmuje się fizyka, rozważaniami o Bogu i jego relacjach ze stworzeniem metafizyka.</a:t>
            </a:r>
          </a:p>
          <a:p>
            <a:r>
              <a:rPr lang="pl-PL" dirty="0"/>
              <a:t>Religie mające u podstawy teizm: Chrześcijaństwo, Judaizm, Islam </a:t>
            </a:r>
            <a:r>
              <a:rPr lang="mr-IN" dirty="0"/>
              <a:t>–</a:t>
            </a:r>
            <a:r>
              <a:rPr lang="pl-PL" dirty="0"/>
              <a:t> przyjmują jako dogmat, objawienie, że „</a:t>
            </a:r>
            <a:r>
              <a:rPr lang="pl-PL" i="1" dirty="0"/>
              <a:t>Na początku Bóg stworzył niebo i ziemię</a:t>
            </a:r>
            <a:r>
              <a:rPr lang="pl-PL" dirty="0"/>
              <a:t>”.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9842089" y="279687"/>
            <a:ext cx="1908881" cy="1934660"/>
            <a:chOff x="9842089" y="279687"/>
            <a:chExt cx="1908881" cy="1934660"/>
          </a:xfrm>
        </p:grpSpPr>
        <p:sp>
          <p:nvSpPr>
            <p:cNvPr id="5" name="Owal 4"/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6" name="PoleTekstowe 5"/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0734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Ateizm (materializm, naturalizm)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Główne tezy:</a:t>
            </a:r>
          </a:p>
          <a:p>
            <a:pPr lvl="1"/>
            <a:r>
              <a:rPr lang="pl-PL" dirty="0"/>
              <a:t>Tylko wszechświat (kosmos) istnieje.</a:t>
            </a:r>
          </a:p>
          <a:p>
            <a:pPr lvl="1"/>
            <a:r>
              <a:rPr lang="pl-PL" dirty="0"/>
              <a:t>Świat duchowy, bóg (bogowie) jeżeli są to są w systemie, można to poznać choć możliwe, że to tylko idee.</a:t>
            </a:r>
          </a:p>
          <a:p>
            <a:pPr lvl="1"/>
            <a:r>
              <a:rPr lang="pl-PL" dirty="0"/>
              <a:t>Człowiek istnieje we wszechświecie.</a:t>
            </a:r>
          </a:p>
          <a:p>
            <a:pPr lvl="1"/>
            <a:r>
              <a:rPr lang="pl-PL" dirty="0"/>
              <a:t>Człowiek poznaje system, wchodzi w interakcje z każdym elementem systemu, również z duchami (ideami).</a:t>
            </a:r>
          </a:p>
          <a:p>
            <a:r>
              <a:rPr lang="pl-PL" dirty="0"/>
              <a:t>Religie ateistyczne?</a:t>
            </a:r>
          </a:p>
          <a:p>
            <a:pPr lvl="1"/>
            <a:r>
              <a:rPr lang="pl-PL" dirty="0"/>
              <a:t>Ponoć buddyzm, ale to trudno wykazać z uwagi na jego panteizm.</a:t>
            </a:r>
          </a:p>
          <a:p>
            <a:pPr lvl="1"/>
            <a:r>
              <a:rPr lang="pl-PL" dirty="0"/>
              <a:t>Ceremoniał świecki państw zachodnich.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6" name="Zaokrąglony prostokąt 5"/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6766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Trzy podejścia wyznawców 3 światopoglądów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Panteista</a:t>
            </a:r>
          </a:p>
          <a:p>
            <a:pPr lvl="1"/>
            <a:r>
              <a:rPr lang="pl-PL" b="1" dirty="0"/>
              <a:t>Czuje</a:t>
            </a:r>
            <a:r>
              <a:rPr lang="pl-PL" dirty="0"/>
              <a:t>, niekoniecznie myśli na ten temat bo czuje.</a:t>
            </a:r>
          </a:p>
          <a:p>
            <a:r>
              <a:rPr lang="pl-PL" dirty="0"/>
              <a:t>Ateista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wszechświat.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  <a:p>
            <a:r>
              <a:rPr lang="pl-PL" dirty="0"/>
              <a:t>Teista</a:t>
            </a:r>
          </a:p>
          <a:p>
            <a:pPr lvl="1"/>
            <a:r>
              <a:rPr lang="pl-PL" b="1" dirty="0"/>
              <a:t>Bada</a:t>
            </a:r>
            <a:r>
              <a:rPr lang="pl-PL" dirty="0"/>
              <a:t> wszechświat</a:t>
            </a:r>
          </a:p>
          <a:p>
            <a:pPr lvl="1"/>
            <a:r>
              <a:rPr lang="pl-PL" b="1" dirty="0"/>
              <a:t>Wierzy</a:t>
            </a:r>
            <a:r>
              <a:rPr lang="pl-PL" dirty="0"/>
              <a:t> w Boga </a:t>
            </a:r>
            <a:r>
              <a:rPr lang="mr-IN" dirty="0"/>
              <a:t>–</a:t>
            </a:r>
            <a:r>
              <a:rPr lang="pl-PL" dirty="0"/>
              <a:t> ma pierwotny system założeń.</a:t>
            </a:r>
            <a:endParaRPr lang="pl-PL" b="1" dirty="0"/>
          </a:p>
          <a:p>
            <a:pPr lvl="1"/>
            <a:r>
              <a:rPr lang="pl-PL" b="1" dirty="0"/>
              <a:t>Szuka</a:t>
            </a:r>
            <a:r>
              <a:rPr lang="pl-PL" dirty="0"/>
              <a:t> objawienia się Boga.</a:t>
            </a:r>
          </a:p>
          <a:p>
            <a:pPr lvl="1"/>
            <a:r>
              <a:rPr lang="pl-PL" b="1" dirty="0"/>
              <a:t>Myśli</a:t>
            </a:r>
            <a:r>
              <a:rPr lang="pl-PL" dirty="0"/>
              <a:t> (krytyka i kreacja).</a:t>
            </a:r>
          </a:p>
        </p:txBody>
      </p:sp>
    </p:spTree>
    <p:extLst>
      <p:ext uri="{BB962C8B-B14F-4D97-AF65-F5344CB8AC3E}">
        <p14:creationId xmlns:p14="http://schemas.microsoft.com/office/powerpoint/2010/main" val="39263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02A04E-634A-954F-970E-C309EE4F31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Skąd pochodzimy?</a:t>
            </a:r>
            <a:br>
              <a:rPr lang="pl-PL" b="1" dirty="0"/>
            </a:br>
            <a:r>
              <a:rPr lang="pl-PL" b="1" dirty="0"/>
              <a:t>Obrazy odpowiedzi w różnych światopoglądach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CE27561-17CE-D54E-8A40-297A6DF249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Notatki z </a:t>
            </a:r>
            <a:r>
              <a:rPr lang="pl-PL" dirty="0" err="1"/>
              <a:t>paźdzoirnika</a:t>
            </a:r>
            <a:r>
              <a:rPr lang="pl-PL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233399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E7252-C4AE-4A48-A13C-4D998138A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E612CE42-4818-0149-A017-E0E56B2842CF}"/>
              </a:ext>
            </a:extLst>
          </p:cNvPr>
          <p:cNvGrpSpPr/>
          <p:nvPr/>
        </p:nvGrpSpPr>
        <p:grpSpPr>
          <a:xfrm>
            <a:off x="9952704" y="489536"/>
            <a:ext cx="1401096" cy="1336089"/>
            <a:chOff x="9952704" y="489536"/>
            <a:chExt cx="1401096" cy="1336089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9F68AF71-816C-D343-9517-F55F982C2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5" name="Zaokrąglony prostokąt 4">
              <a:extLst>
                <a:ext uri="{FF2B5EF4-FFF2-40B4-BE49-F238E27FC236}">
                  <a16:creationId xmlns:a16="http://schemas.microsoft.com/office/drawing/2014/main" id="{DE5F7AB6-BBB2-5F4C-82C8-1E5501998516}"/>
                </a:ext>
              </a:extLst>
            </p:cNvPr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  <p:grpSp>
        <p:nvGrpSpPr>
          <p:cNvPr id="6" name="Grupa 5">
            <a:extLst>
              <a:ext uri="{FF2B5EF4-FFF2-40B4-BE49-F238E27FC236}">
                <a16:creationId xmlns:a16="http://schemas.microsoft.com/office/drawing/2014/main" id="{BD0EBCA4-D52A-D649-A8CB-ADB563F2F6DB}"/>
              </a:ext>
            </a:extLst>
          </p:cNvPr>
          <p:cNvGrpSpPr/>
          <p:nvPr/>
        </p:nvGrpSpPr>
        <p:grpSpPr>
          <a:xfrm>
            <a:off x="9952704" y="2454477"/>
            <a:ext cx="1908881" cy="1934660"/>
            <a:chOff x="9842089" y="279687"/>
            <a:chExt cx="1908881" cy="1934660"/>
          </a:xfrm>
        </p:grpSpPr>
        <p:sp>
          <p:nvSpPr>
            <p:cNvPr id="7" name="Owal 6">
              <a:extLst>
                <a:ext uri="{FF2B5EF4-FFF2-40B4-BE49-F238E27FC236}">
                  <a16:creationId xmlns:a16="http://schemas.microsoft.com/office/drawing/2014/main" id="{FA990DA2-4BF6-1C4F-9904-C86E463FEDE4}"/>
                </a:ext>
              </a:extLst>
            </p:cNvPr>
            <p:cNvSpPr/>
            <p:nvPr/>
          </p:nvSpPr>
          <p:spPr>
            <a:xfrm>
              <a:off x="10373727" y="279687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8" name="PoleTekstowe 5">
              <a:extLst>
                <a:ext uri="{FF2B5EF4-FFF2-40B4-BE49-F238E27FC236}">
                  <a16:creationId xmlns:a16="http://schemas.microsoft.com/office/drawing/2014/main" id="{FAD5FE0A-F87A-CE4F-9FEA-B32A83C937A5}"/>
                </a:ext>
              </a:extLst>
            </p:cNvPr>
            <p:cNvSpPr txBox="1"/>
            <p:nvPr/>
          </p:nvSpPr>
          <p:spPr>
            <a:xfrm>
              <a:off x="10576299" y="423387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  <p:sp>
          <p:nvSpPr>
            <p:cNvPr id="9" name="AutoShape 4">
              <a:extLst>
                <a:ext uri="{FF2B5EF4-FFF2-40B4-BE49-F238E27FC236}">
                  <a16:creationId xmlns:a16="http://schemas.microsoft.com/office/drawing/2014/main" id="{02D84F6E-3718-5943-AE3A-D7159229A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42089" y="878258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726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Tożsamość czy działania?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Teza:</a:t>
            </a:r>
            <a:br>
              <a:rPr lang="pl-PL" dirty="0"/>
            </a:br>
            <a:r>
              <a:rPr lang="pl-PL" dirty="0"/>
              <a:t>	</a:t>
            </a:r>
            <a:r>
              <a:rPr lang="pl-PL" sz="5400" dirty="0"/>
              <a:t>Dla Boga nie jest ważne co robisz, ważne jest kim jesteś?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Przedyskutujmy kontrowersyjność tej tezy.</a:t>
            </a:r>
          </a:p>
          <a:p>
            <a:pPr lvl="1"/>
            <a:r>
              <a:rPr lang="pl-PL" dirty="0"/>
              <a:t>Kim jestem -&gt; Tożsamość.</a:t>
            </a:r>
          </a:p>
          <a:p>
            <a:pPr lvl="1"/>
            <a:r>
              <a:rPr lang="pl-PL" dirty="0"/>
              <a:t>Co robię? -&gt; Tożsamość.</a:t>
            </a:r>
          </a:p>
          <a:p>
            <a:endParaRPr lang="pl-PL" dirty="0"/>
          </a:p>
          <a:p>
            <a:r>
              <a:rPr lang="pl-PL" dirty="0"/>
              <a:t>Patrz wykład: Tożsamość a działania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 rot="515074">
            <a:off x="7142445" y="4545639"/>
            <a:ext cx="4550785" cy="1879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1200" dirty="0"/>
              <a:t>Zdanie #11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Ponieważ roznoszę listy więc jestem listonoszem.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#12</a:t>
            </a:r>
            <a:br>
              <a:rPr lang="pl-PL" sz="1200" dirty="0"/>
            </a:br>
            <a:r>
              <a:rPr lang="pl-PL" sz="1200" dirty="0"/>
              <a:t>  </a:t>
            </a:r>
            <a:r>
              <a:rPr lang="pl-PL" sz="1200" i="1" dirty="0"/>
              <a:t>Jestem listonoszem. Moja praca to roznoszenie listów.</a:t>
            </a:r>
            <a:endParaRPr lang="pl-PL" sz="1200" dirty="0"/>
          </a:p>
          <a:p>
            <a:pPr marL="0" indent="0">
              <a:buNone/>
            </a:pPr>
            <a:r>
              <a:rPr lang="pl-PL" sz="1200" dirty="0"/>
              <a:t>Zdanie #21</a:t>
            </a:r>
            <a:br>
              <a:rPr lang="pl-PL" sz="1200" dirty="0"/>
            </a:br>
            <a:r>
              <a:rPr lang="pl-PL" sz="1200" dirty="0"/>
              <a:t> </a:t>
            </a:r>
            <a:r>
              <a:rPr lang="pl-PL" sz="1200" i="1" dirty="0"/>
              <a:t>Kradnę więc jestem złodziejem.</a:t>
            </a:r>
          </a:p>
          <a:p>
            <a:pPr marL="0" indent="0">
              <a:buNone/>
            </a:pPr>
            <a:r>
              <a:rPr lang="pl-PL" sz="1200" dirty="0"/>
              <a:t>Zdanie #22</a:t>
            </a:r>
            <a:br>
              <a:rPr lang="pl-PL" sz="1200" dirty="0"/>
            </a:br>
            <a:r>
              <a:rPr lang="pl-PL" sz="1200" dirty="0"/>
              <a:t>    </a:t>
            </a:r>
            <a:r>
              <a:rPr lang="pl-PL" sz="1200" i="1" dirty="0"/>
              <a:t>Jestem złodziejem, więc kradnę.</a:t>
            </a:r>
          </a:p>
        </p:txBody>
      </p:sp>
    </p:spTree>
    <p:extLst>
      <p:ext uri="{BB962C8B-B14F-4D97-AF65-F5344CB8AC3E}">
        <p14:creationId xmlns:p14="http://schemas.microsoft.com/office/powerpoint/2010/main" val="91298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E7252-C4AE-4A48-A13C-4D998138A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Dwa myślenia o rzeczywistości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9E67B051-0D9E-794A-893A-7B54C42B8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090"/>
            <a:ext cx="10515600" cy="52763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Niektórzy ludzie uważają, że Bóg stworzył wszechświat, …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a inni ludzie uważają, że nic stworzyło wszechświat, że samo się wzięło;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Niestety, to ten drugi pogląd jest nauczany w szkołach.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E612CE42-4818-0149-A017-E0E56B2842CF}"/>
              </a:ext>
            </a:extLst>
          </p:cNvPr>
          <p:cNvGrpSpPr/>
          <p:nvPr/>
        </p:nvGrpSpPr>
        <p:grpSpPr>
          <a:xfrm>
            <a:off x="4325598" y="4755268"/>
            <a:ext cx="1401096" cy="1336089"/>
            <a:chOff x="9952704" y="489536"/>
            <a:chExt cx="1401096" cy="1336089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9F68AF71-816C-D343-9517-F55F982C2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2704" y="489536"/>
              <a:ext cx="1401096" cy="1336089"/>
            </a:xfrm>
            <a:prstGeom prst="cube">
              <a:avLst>
                <a:gd name="adj" fmla="val 25000"/>
              </a:avLst>
            </a:prstGeom>
            <a:solidFill>
              <a:srgbClr val="00CCFF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pl-PL" altLang="x-none" sz="1200" b="1" dirty="0">
                  <a:solidFill>
                    <a:schemeClr val="accent1">
                      <a:lumMod val="50000"/>
                    </a:schemeClr>
                  </a:solidFill>
                  <a:latin typeface="Arial" charset="0"/>
                </a:rPr>
                <a:t>Wszechświat</a:t>
              </a:r>
            </a:p>
            <a:p>
              <a:pPr algn="ctr"/>
              <a:endPara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endParaRPr>
            </a:p>
          </p:txBody>
        </p:sp>
        <p:sp>
          <p:nvSpPr>
            <p:cNvPr id="5" name="Zaokrąglony prostokąt 4">
              <a:extLst>
                <a:ext uri="{FF2B5EF4-FFF2-40B4-BE49-F238E27FC236}">
                  <a16:creationId xmlns:a16="http://schemas.microsoft.com/office/drawing/2014/main" id="{DE5F7AB6-BBB2-5F4C-82C8-1E5501998516}"/>
                </a:ext>
              </a:extLst>
            </p:cNvPr>
            <p:cNvSpPr/>
            <p:nvPr/>
          </p:nvSpPr>
          <p:spPr>
            <a:xfrm>
              <a:off x="10370803" y="1507700"/>
              <a:ext cx="628077" cy="289936"/>
            </a:xfrm>
            <a:prstGeom prst="roundRect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500" dirty="0">
                  <a:solidFill>
                    <a:srgbClr val="A9920F"/>
                  </a:solidFill>
                </a:rPr>
                <a:t>Bóg, idea Boga, bogowie, duchy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4F327D23-05EF-7E4C-93F1-842EA1636EFC}"/>
              </a:ext>
            </a:extLst>
          </p:cNvPr>
          <p:cNvGrpSpPr/>
          <p:nvPr/>
        </p:nvGrpSpPr>
        <p:grpSpPr>
          <a:xfrm>
            <a:off x="1598311" y="2405048"/>
            <a:ext cx="1377243" cy="1365358"/>
            <a:chOff x="4625715" y="3393590"/>
            <a:chExt cx="1377243" cy="1365358"/>
          </a:xfrm>
        </p:grpSpPr>
        <p:sp>
          <p:nvSpPr>
            <p:cNvPr id="7" name="Owal 6">
              <a:extLst>
                <a:ext uri="{FF2B5EF4-FFF2-40B4-BE49-F238E27FC236}">
                  <a16:creationId xmlns:a16="http://schemas.microsoft.com/office/drawing/2014/main" id="{FA990DA2-4BF6-1C4F-9904-C86E463FEDE4}"/>
                </a:ext>
              </a:extLst>
            </p:cNvPr>
            <p:cNvSpPr/>
            <p:nvPr/>
          </p:nvSpPr>
          <p:spPr>
            <a:xfrm>
              <a:off x="4625715" y="3393590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600" dirty="0"/>
            </a:p>
          </p:txBody>
        </p:sp>
        <p:sp>
          <p:nvSpPr>
            <p:cNvPr id="8" name="PoleTekstowe 5">
              <a:extLst>
                <a:ext uri="{FF2B5EF4-FFF2-40B4-BE49-F238E27FC236}">
                  <a16:creationId xmlns:a16="http://schemas.microsoft.com/office/drawing/2014/main" id="{FAD5FE0A-F87A-CE4F-9FEA-B32A83C937A5}"/>
                </a:ext>
              </a:extLst>
            </p:cNvPr>
            <p:cNvSpPr txBox="1"/>
            <p:nvPr/>
          </p:nvSpPr>
          <p:spPr>
            <a:xfrm>
              <a:off x="4828287" y="3537290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  <a:endParaRPr lang="pl-PL" sz="900" dirty="0">
                <a:solidFill>
                  <a:srgbClr val="A9920F"/>
                </a:solidFill>
              </a:endParaRPr>
            </a:p>
          </p:txBody>
        </p:sp>
      </p:grpSp>
      <p:sp>
        <p:nvSpPr>
          <p:cNvPr id="9" name="AutoShape 4">
            <a:extLst>
              <a:ext uri="{FF2B5EF4-FFF2-40B4-BE49-F238E27FC236}">
                <a16:creationId xmlns:a16="http://schemas.microsoft.com/office/drawing/2014/main" id="{02D84F6E-3718-5943-AE3A-D7159229A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955" y="2405048"/>
            <a:ext cx="1401096" cy="1336089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2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Wszechświat</a:t>
            </a:r>
          </a:p>
          <a:p>
            <a:pPr algn="ctr"/>
            <a:endParaRPr lang="pl-PL" altLang="x-none" sz="12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A2E7B37D-1E52-F943-91B0-6F58D8D93D96}"/>
              </a:ext>
            </a:extLst>
          </p:cNvPr>
          <p:cNvCxnSpPr/>
          <p:nvPr/>
        </p:nvCxnSpPr>
        <p:spPr>
          <a:xfrm>
            <a:off x="3262184" y="3087727"/>
            <a:ext cx="90204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37764918-B55E-AC43-AE44-B0263E300E99}"/>
              </a:ext>
            </a:extLst>
          </p:cNvPr>
          <p:cNvCxnSpPr/>
          <p:nvPr/>
        </p:nvCxnSpPr>
        <p:spPr>
          <a:xfrm>
            <a:off x="3249828" y="5434372"/>
            <a:ext cx="90204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587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E7252-C4AE-4A48-A13C-4D998138A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początku Bóg stworzył niebo i ziemię.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9E67B051-0D9E-794A-893A-7B54C42B8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090"/>
            <a:ext cx="10515600" cy="5276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Na początku Bóg stworzył niebo i ziemię.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1800" i="1" dirty="0"/>
              <a:t>		Księga rodzaju, rozdział 1, wers 1</a:t>
            </a:r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4F327D23-05EF-7E4C-93F1-842EA1636EFC}"/>
              </a:ext>
            </a:extLst>
          </p:cNvPr>
          <p:cNvGrpSpPr/>
          <p:nvPr/>
        </p:nvGrpSpPr>
        <p:grpSpPr>
          <a:xfrm>
            <a:off x="1598311" y="2405048"/>
            <a:ext cx="1377243" cy="1365358"/>
            <a:chOff x="4625715" y="3393590"/>
            <a:chExt cx="1377243" cy="1365358"/>
          </a:xfrm>
        </p:grpSpPr>
        <p:sp>
          <p:nvSpPr>
            <p:cNvPr id="7" name="Owal 6">
              <a:extLst>
                <a:ext uri="{FF2B5EF4-FFF2-40B4-BE49-F238E27FC236}">
                  <a16:creationId xmlns:a16="http://schemas.microsoft.com/office/drawing/2014/main" id="{FA990DA2-4BF6-1C4F-9904-C86E463FEDE4}"/>
                </a:ext>
              </a:extLst>
            </p:cNvPr>
            <p:cNvSpPr/>
            <p:nvPr/>
          </p:nvSpPr>
          <p:spPr>
            <a:xfrm>
              <a:off x="4625715" y="3393590"/>
              <a:ext cx="1377243" cy="1365358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outerShdw blurRad="50800" dist="254000" dir="18900000" algn="bl" rotWithShape="0">
                <a:srgbClr val="FFFF00">
                  <a:alpha val="4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600" dirty="0"/>
            </a:p>
          </p:txBody>
        </p:sp>
        <p:sp>
          <p:nvSpPr>
            <p:cNvPr id="8" name="PoleTekstowe 5">
              <a:extLst>
                <a:ext uri="{FF2B5EF4-FFF2-40B4-BE49-F238E27FC236}">
                  <a16:creationId xmlns:a16="http://schemas.microsoft.com/office/drawing/2014/main" id="{FAD5FE0A-F87A-CE4F-9FEA-B32A83C937A5}"/>
                </a:ext>
              </a:extLst>
            </p:cNvPr>
            <p:cNvSpPr txBox="1"/>
            <p:nvPr/>
          </p:nvSpPr>
          <p:spPr>
            <a:xfrm>
              <a:off x="4828287" y="3537290"/>
              <a:ext cx="972096" cy="318924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1600" dirty="0">
                  <a:solidFill>
                    <a:srgbClr val="A9920F"/>
                  </a:solidFill>
                </a:rPr>
                <a:t>Bóg</a:t>
              </a:r>
            </a:p>
          </p:txBody>
        </p:sp>
      </p:grpSp>
      <p:sp>
        <p:nvSpPr>
          <p:cNvPr id="9" name="AutoShape 4">
            <a:extLst>
              <a:ext uri="{FF2B5EF4-FFF2-40B4-BE49-F238E27FC236}">
                <a16:creationId xmlns:a16="http://schemas.microsoft.com/office/drawing/2014/main" id="{02D84F6E-3718-5943-AE3A-D7159229A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955" y="2405048"/>
            <a:ext cx="1401096" cy="1336089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Niebo</a:t>
            </a:r>
            <a:br>
              <a:rPr lang="pl-PL" altLang="x-none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pl-PL" altLang="x-none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i</a:t>
            </a:r>
            <a:br>
              <a:rPr lang="pl-PL" altLang="x-none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</a:br>
            <a:r>
              <a:rPr lang="pl-PL" altLang="x-none" sz="16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ziemia.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A2E7B37D-1E52-F943-91B0-6F58D8D93D96}"/>
              </a:ext>
            </a:extLst>
          </p:cNvPr>
          <p:cNvCxnSpPr/>
          <p:nvPr/>
        </p:nvCxnSpPr>
        <p:spPr>
          <a:xfrm>
            <a:off x="3262184" y="3087727"/>
            <a:ext cx="902043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0E57378-EFDE-2B43-A410-5C1FA9041B5F}"/>
              </a:ext>
            </a:extLst>
          </p:cNvPr>
          <p:cNvSpPr txBox="1"/>
          <p:nvPr/>
        </p:nvSpPr>
        <p:spPr>
          <a:xfrm>
            <a:off x="3077936" y="2654880"/>
            <a:ext cx="1260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/>
              <a:t>stworzył</a:t>
            </a:r>
          </a:p>
        </p:txBody>
      </p:sp>
    </p:spTree>
    <p:extLst>
      <p:ext uri="{BB962C8B-B14F-4D97-AF65-F5344CB8AC3E}">
        <p14:creationId xmlns:p14="http://schemas.microsoft.com/office/powerpoint/2010/main" val="1596354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02A04E-634A-954F-970E-C309EE4F31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Credo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CE27561-17CE-D54E-8A40-297A6DF249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6791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Credo. Wyznanie wiary.</a:t>
            </a:r>
            <a:br>
              <a:rPr lang="pl-PL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0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20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133995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Credo. Wyznanie wiary. </a:t>
            </a:r>
            <a:r>
              <a:rPr lang="pl-PL" sz="2000" b="1" dirty="0"/>
              <a:t>(wersja modyfikowana)</a:t>
            </a:r>
            <a:br>
              <a:rPr lang="pl-PL" sz="2000" b="1" dirty="0"/>
            </a:br>
            <a:r>
              <a:rPr lang="pl-PL" b="1" dirty="0"/>
              <a:t>Moja pierwotna dogmatyka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739125"/>
            <a:ext cx="10515600" cy="503237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#1 (definicja)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Przez Boga rozumiem osobowego Stwórcę wszystkiego. Stwórcę oddzielnego od wszechświata na tyle, że wszechświat jest przez Niego stworzony, a przed stworzeniem niczego poza Bogiem nie było, bo jest On wieczny, niezmienny, i ponad wszystkim.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#2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Wszechświat, który Stwórca stworzył jest logiczny, co znaczy, że podstawowe prawa logiki, podobnie jak prawa fizyki są przez Niego ustanowione i w stworzonym świecie szanowane.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#2.1 (założenie):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Jako stworzony na podobieństwo Boga wierzę, że jestem wystarczająco logiczny, potrafiący pojąć te podstawowe prawa w sposób wystarczający aby się z Bogiem skomunikować, albo przynajmniej rozpoznać w świecie Jego działania.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#3 (alternatywa):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Tak rozumiany Bóg jest, albo takiego Boga go nie ma. Alternatywa nie ma nic po środku.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solidFill>
                  <a:schemeClr val="accent4">
                    <a:lumMod val="50000"/>
                  </a:schemeClr>
                </a:solidFill>
              </a:rPr>
              <a:t>Zdanie #4 (wyznanie wiary):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pl-PL" sz="1800" dirty="0">
                <a:solidFill>
                  <a:schemeClr val="accent4">
                    <a:lumMod val="50000"/>
                  </a:schemeClr>
                </a:solidFill>
              </a:rPr>
              <a:t>Osobiście wierzę, że Bóg określony powyżej (w Zdaniu #1) jest. Wierzę w Boga.</a:t>
            </a:r>
          </a:p>
        </p:txBody>
      </p:sp>
    </p:spTree>
    <p:extLst>
      <p:ext uri="{BB962C8B-B14F-4D97-AF65-F5344CB8AC3E}">
        <p14:creationId xmlns:p14="http://schemas.microsoft.com/office/powerpoint/2010/main" val="24524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B39EE-2A40-C44A-A71F-08ADC535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wymiar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92ACF-855C-284F-9226-48D16FF49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Wiki:</a:t>
            </a:r>
          </a:p>
          <a:p>
            <a:pPr marL="0" indent="0">
              <a:buNone/>
            </a:pPr>
            <a:r>
              <a:rPr lang="pl-PL" dirty="0"/>
              <a:t>Wymiar – minimalna liczba niezależnych parametrów potrzebnych do opisania jakiegoś zbioru. Zatem jest to liczba przypisana zbiorowi lub przestrzeni w taki sposób, by punkt miał w.=0, prosta w.=1, płaszczyzna w.=2 itd.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Fiki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dirty="0"/>
              <a:t>Wymiar to minimalna liczba opisów w niezależnych przestrzeniach potrzebnych do opisania określonej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5585219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5A1F3-C232-924D-9BD2-A4EFA6A93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B3FD31-138F-5644-A4AA-9AF67C293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01969"/>
          </a:xfrm>
        </p:spPr>
        <p:txBody>
          <a:bodyPr>
            <a:normAutofit/>
          </a:bodyPr>
          <a:lstStyle/>
          <a:p>
            <a:br>
              <a:rPr lang="pl-PL" b="1" i="0" dirty="0"/>
            </a:br>
            <a:r>
              <a:rPr lang="pl-PL" b="1" i="0" dirty="0"/>
              <a:t>Ef 3:14nn</a:t>
            </a:r>
            <a:r>
              <a:rPr lang="pl-PL" i="0" dirty="0"/>
              <a:t> TPNT </a:t>
            </a:r>
          </a:p>
          <a:p>
            <a:r>
              <a:rPr lang="pl-PL" i="0" dirty="0"/>
              <a:t>Ponieważ zostaliśmy w miłości zakorzenieni i ugruntowani </a:t>
            </a:r>
          </a:p>
          <a:p>
            <a:r>
              <a:rPr lang="pl-PL" i="0" dirty="0"/>
              <a:t>prośmy  abyśmy nabrali sił by uchwycić razem ze wszystkimi świętymi, jaka jest szerokość i długość, i głębokość, i wysokość,</a:t>
            </a:r>
          </a:p>
          <a:p>
            <a:r>
              <a:rPr lang="pl-PL" i="0" dirty="0"/>
              <a:t>Dlaczego tak: Aby móc </a:t>
            </a:r>
            <a:r>
              <a:rPr lang="pl-PL" b="1" i="0" baseline="30000" dirty="0"/>
              <a:t>(19) </a:t>
            </a:r>
            <a:r>
              <a:rPr lang="pl-PL" i="0" dirty="0"/>
              <a:t>poznać tę miłość Chrystusa, która przewyższa wszelką wiedzę, </a:t>
            </a:r>
          </a:p>
          <a:p>
            <a:r>
              <a:rPr lang="pl-PL" i="0" dirty="0"/>
              <a:t>abyście zostali napełnieni do całej pełni Boga.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3159102-05C6-0549-A246-E8C3F72351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6073254"/>
            <a:ext cx="10515600" cy="601542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6631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koniec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3878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>
            <a:extLst>
              <a:ext uri="{FF2B5EF4-FFF2-40B4-BE49-F238E27FC236}">
                <a16:creationId xmlns:a16="http://schemas.microsoft.com/office/drawing/2014/main" id="{625F2747-044D-2A48-AF37-8259D9854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5900" dirty="0"/>
              <a:t>Obraz prawdy</a:t>
            </a:r>
            <a:endParaRPr lang="pl-PL" altLang="pl-PL" dirty="0"/>
          </a:p>
        </p:txBody>
      </p:sp>
      <p:sp>
        <p:nvSpPr>
          <p:cNvPr id="6147" name="Symbol zastępczy zawartości 2">
            <a:extLst>
              <a:ext uri="{FF2B5EF4-FFF2-40B4-BE49-F238E27FC236}">
                <a16:creationId xmlns:a16="http://schemas.microsoft.com/office/drawing/2014/main" id="{BF017153-2399-344E-980F-88CF1FED70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altLang="pl-PL" sz="2000" dirty="0"/>
              <a:t>Odtworzone z </a:t>
            </a:r>
          </a:p>
          <a:p>
            <a:pPr algn="r"/>
            <a:r>
              <a:rPr lang="pl-PL" altLang="pl-PL" sz="2000" dirty="0"/>
              <a:t>Raport o stanie</a:t>
            </a:r>
            <a:br>
              <a:rPr lang="pl-PL" altLang="pl-PL" sz="2000" dirty="0"/>
            </a:br>
            <a:r>
              <a:rPr lang="pl-PL" altLang="pl-PL" sz="2000" dirty="0"/>
              <a:t>projektu 3S-R</a:t>
            </a:r>
          </a:p>
          <a:p>
            <a:pPr algn="r" eaLnBrk="1" hangingPunct="1"/>
            <a:r>
              <a:rPr lang="pl-PL" altLang="pl-PL" sz="2000" dirty="0"/>
              <a:t>Wersja robocza, 14 listopada 2013 r.</a:t>
            </a:r>
            <a:br>
              <a:rPr lang="pl-PL" altLang="pl-PL" sz="2000" dirty="0"/>
            </a:br>
            <a:endParaRPr lang="pl-PL" altLang="pl-PL" sz="2000" dirty="0"/>
          </a:p>
        </p:txBody>
      </p:sp>
      <p:pic>
        <p:nvPicPr>
          <p:cNvPr id="6148" name="Obraz 3">
            <a:extLst>
              <a:ext uri="{FF2B5EF4-FFF2-40B4-BE49-F238E27FC236}">
                <a16:creationId xmlns:a16="http://schemas.microsoft.com/office/drawing/2014/main" id="{7B68DC30-58F9-3E45-B169-154D5C4AA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4835526"/>
            <a:ext cx="13906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315D3722-A529-A24F-8EBA-3F7D108D5F17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A1ABDDB-F8C2-0E47-9393-36EF0E28C5E4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3161819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>
            <a:extLst>
              <a:ext uri="{FF2B5EF4-FFF2-40B4-BE49-F238E27FC236}">
                <a16:creationId xmlns:a16="http://schemas.microsoft.com/office/drawing/2014/main" id="{E10F2E36-1C65-2A43-A2E3-34E2CEB3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Jest sobie takie coś</a:t>
            </a:r>
          </a:p>
        </p:txBody>
      </p:sp>
      <p:grpSp>
        <p:nvGrpSpPr>
          <p:cNvPr id="30723" name="Grupa 41">
            <a:extLst>
              <a:ext uri="{FF2B5EF4-FFF2-40B4-BE49-F238E27FC236}">
                <a16:creationId xmlns:a16="http://schemas.microsoft.com/office/drawing/2014/main" id="{87289A52-0BB0-0B44-BAB6-8418EE70FC88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00601" y="2763839"/>
            <a:ext cx="1439863" cy="1366837"/>
            <a:chOff x="3276600" y="2763838"/>
            <a:chExt cx="1439863" cy="1366837"/>
          </a:xfrm>
        </p:grpSpPr>
        <p:sp>
          <p:nvSpPr>
            <p:cNvPr id="9" name="Schemat blokowy: pamięć o dostępie bezpośrednim 8">
              <a:extLst>
                <a:ext uri="{FF2B5EF4-FFF2-40B4-BE49-F238E27FC236}">
                  <a16:creationId xmlns:a16="http://schemas.microsoft.com/office/drawing/2014/main" id="{D9038A65-27AE-874D-BF88-492A511799F5}"/>
                </a:ext>
              </a:extLst>
            </p:cNvPr>
            <p:cNvSpPr/>
            <p:nvPr/>
          </p:nvSpPr>
          <p:spPr>
            <a:xfrm>
              <a:off x="3276600" y="3267075"/>
              <a:ext cx="1439863" cy="863600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0" name="Schemat blokowy: dysk magnetyczny 9">
              <a:extLst>
                <a:ext uri="{FF2B5EF4-FFF2-40B4-BE49-F238E27FC236}">
                  <a16:creationId xmlns:a16="http://schemas.microsoft.com/office/drawing/2014/main" id="{D0A99EEE-AF17-2444-BAA9-32696F2A2EB0}"/>
                </a:ext>
              </a:extLst>
            </p:cNvPr>
            <p:cNvSpPr/>
            <p:nvPr/>
          </p:nvSpPr>
          <p:spPr>
            <a:xfrm>
              <a:off x="3563938" y="2762250"/>
              <a:ext cx="576262" cy="1150938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30724" name="pole tekstowe 29">
            <a:extLst>
              <a:ext uri="{FF2B5EF4-FFF2-40B4-BE49-F238E27FC236}">
                <a16:creationId xmlns:a16="http://schemas.microsoft.com/office/drawing/2014/main" id="{BF3BB4FD-E229-E44C-A387-64B1484C1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4598988"/>
            <a:ext cx="77755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b="1" i="1" dirty="0"/>
              <a:t>Opis:</a:t>
            </a:r>
            <a:br>
              <a:rPr kumimoji="0" lang="pl-PL" altLang="pl-PL" b="1" i="1" dirty="0"/>
            </a:br>
            <a:r>
              <a:rPr kumimoji="0" lang="pl-PL" altLang="pl-PL" i="1" dirty="0"/>
              <a:t>To coś jest walcem, i zanurzonym w nim drugim mniejszym walcem. Osie walców nie przecinają się ale …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19351E96-9979-CF4D-BBC7-F8F9D52EB027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6464E17-18E4-B54A-BC60-FA41CA3C67AA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10695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Światopogląd (Wikipedia ’2017)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– względnie stały zespół przekonań i opinii (często wartościujących) na temat otaczającego świata, czerpanych z rozmaitych dziedzin kultury, głównie z nauki, sztuki, religii i filozofii.</a:t>
            </a:r>
          </a:p>
        </p:txBody>
      </p:sp>
    </p:spTree>
    <p:extLst>
      <p:ext uri="{BB962C8B-B14F-4D97-AF65-F5344CB8AC3E}">
        <p14:creationId xmlns:p14="http://schemas.microsoft.com/office/powerpoint/2010/main" val="6616773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7E48BA34-147E-2744-A24F-2683E475E118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A64884D4-7E05-2D47-B63E-FFC22BAB709A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40030503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Techniczny sposób opisania tego czegoś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824011" y="2289591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 dirty="0"/>
              <a:t>Rzut #1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#3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338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Rzut #2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5884913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49751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>
            <a:cxnSpLocks/>
          </p:cNvCxnSpPr>
          <p:nvPr/>
        </p:nvCxnSpPr>
        <p:spPr>
          <a:xfrm flipH="1" flipV="1">
            <a:off x="5604670" y="2800349"/>
            <a:ext cx="346868" cy="446091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6261150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6604049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>
            <a:extLst>
              <a:ext uri="{FF2B5EF4-FFF2-40B4-BE49-F238E27FC236}">
                <a16:creationId xmlns:a16="http://schemas.microsoft.com/office/drawing/2014/main" id="{FF95C340-B774-0443-8B43-E1E5B286CD2D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E2A54986-BE9E-3642-94BC-EC03C5188547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7046031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8E257AB-6FCC-454D-9CA9-C49557D84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Opis przedsiębiorstwa</a:t>
            </a:r>
          </a:p>
        </p:txBody>
      </p:sp>
      <p:cxnSp>
        <p:nvCxnSpPr>
          <p:cNvPr id="4" name="Łącznik prosty ze strzałką 3">
            <a:extLst>
              <a:ext uri="{FF2B5EF4-FFF2-40B4-BE49-F238E27FC236}">
                <a16:creationId xmlns:a16="http://schemas.microsoft.com/office/drawing/2014/main" id="{BDA015B2-FF58-1A40-AB05-13C592F75AD1}"/>
              </a:ext>
            </a:extLst>
          </p:cNvPr>
          <p:cNvCxnSpPr/>
          <p:nvPr/>
        </p:nvCxnSpPr>
        <p:spPr>
          <a:xfrm>
            <a:off x="4440239" y="4365625"/>
            <a:ext cx="388778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62727B2E-0866-5444-A3FC-A79579E809B0}"/>
              </a:ext>
            </a:extLst>
          </p:cNvPr>
          <p:cNvCxnSpPr/>
          <p:nvPr/>
        </p:nvCxnSpPr>
        <p:spPr>
          <a:xfrm flipV="1">
            <a:off x="4440238" y="1916113"/>
            <a:ext cx="0" cy="244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id="{AFDDEE82-D34F-AB49-8E09-85EBC7C68A11}"/>
              </a:ext>
            </a:extLst>
          </p:cNvPr>
          <p:cNvCxnSpPr/>
          <p:nvPr/>
        </p:nvCxnSpPr>
        <p:spPr>
          <a:xfrm flipH="1">
            <a:off x="2566988" y="4365626"/>
            <a:ext cx="1873250" cy="18716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50" name="Grupa 6">
            <a:extLst>
              <a:ext uri="{FF2B5EF4-FFF2-40B4-BE49-F238E27FC236}">
                <a16:creationId xmlns:a16="http://schemas.microsoft.com/office/drawing/2014/main" id="{B772A2EF-DF5E-0B4B-B8F6-E635EECCD2E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879307" y="2270920"/>
            <a:ext cx="1008063" cy="803275"/>
            <a:chOff x="4355976" y="2271668"/>
            <a:chExt cx="1008112" cy="803275"/>
          </a:xfrm>
        </p:grpSpPr>
        <p:sp>
          <p:nvSpPr>
            <p:cNvPr id="17" name="Prostokąt 16">
              <a:extLst>
                <a:ext uri="{FF2B5EF4-FFF2-40B4-BE49-F238E27FC236}">
                  <a16:creationId xmlns:a16="http://schemas.microsoft.com/office/drawing/2014/main" id="{8CDD43DB-5318-AA43-B6A5-3B7950AED2EB}"/>
                </a:ext>
              </a:extLst>
            </p:cNvPr>
            <p:cNvSpPr/>
            <p:nvPr/>
          </p:nvSpPr>
          <p:spPr>
            <a:xfrm>
              <a:off x="4622689" y="2270081"/>
              <a:ext cx="431821" cy="442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6" name="Prostokąt 15">
              <a:extLst>
                <a:ext uri="{FF2B5EF4-FFF2-40B4-BE49-F238E27FC236}">
                  <a16:creationId xmlns:a16="http://schemas.microsoft.com/office/drawing/2014/main" id="{BDB0397A-DDF7-1946-B1C4-2EC74F4D5D17}"/>
                </a:ext>
              </a:extLst>
            </p:cNvPr>
            <p:cNvSpPr/>
            <p:nvPr/>
          </p:nvSpPr>
          <p:spPr>
            <a:xfrm>
              <a:off x="4355976" y="2571706"/>
              <a:ext cx="1008112" cy="5032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sp>
        <p:nvSpPr>
          <p:cNvPr id="21" name="Równoległobok 20">
            <a:extLst>
              <a:ext uri="{FF2B5EF4-FFF2-40B4-BE49-F238E27FC236}">
                <a16:creationId xmlns:a16="http://schemas.microsoft.com/office/drawing/2014/main" id="{59EC7885-41AB-B243-A54A-631138F35535}"/>
              </a:ext>
            </a:extLst>
          </p:cNvPr>
          <p:cNvSpPr/>
          <p:nvPr/>
        </p:nvSpPr>
        <p:spPr>
          <a:xfrm rot="5400000" flipV="1">
            <a:off x="2659857" y="3158332"/>
            <a:ext cx="1528762" cy="415925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3344A709-D131-E446-9730-F2BF472BB7F6}"/>
              </a:ext>
            </a:extLst>
          </p:cNvPr>
          <p:cNvSpPr/>
          <p:nvPr/>
        </p:nvSpPr>
        <p:spPr>
          <a:xfrm>
            <a:off x="3105151" y="3246438"/>
            <a:ext cx="290513" cy="5397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3" name="pole tekstowe 21">
            <a:extLst>
              <a:ext uri="{FF2B5EF4-FFF2-40B4-BE49-F238E27FC236}">
                <a16:creationId xmlns:a16="http://schemas.microsoft.com/office/drawing/2014/main" id="{97062915-B7BA-C645-81FF-E89F9182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989" y="1762125"/>
            <a:ext cx="4822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Struktura, podmioty, działy, odpowiedzialności</a:t>
            </a:r>
          </a:p>
        </p:txBody>
      </p:sp>
      <p:sp>
        <p:nvSpPr>
          <p:cNvPr id="56334" name="pole tekstowe 24">
            <a:extLst>
              <a:ext uri="{FF2B5EF4-FFF2-40B4-BE49-F238E27FC236}">
                <a16:creationId xmlns:a16="http://schemas.microsoft.com/office/drawing/2014/main" id="{4350513D-B494-7648-AF05-A4EC6181CA4E}"/>
              </a:ext>
            </a:extLst>
          </p:cNvPr>
          <p:cNvSpPr txBox="1">
            <a:spLocks noChangeArrowheads="1"/>
          </p:cNvSpPr>
          <p:nvPr/>
        </p:nvSpPr>
        <p:spPr bwMode="auto">
          <a:xfrm rot="18750885">
            <a:off x="2725739" y="2039939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Procesy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D714C439-E364-DF4C-AD11-CC6B0ABE6CAB}"/>
              </a:ext>
            </a:extLst>
          </p:cNvPr>
          <p:cNvCxnSpPr/>
          <p:nvPr/>
        </p:nvCxnSpPr>
        <p:spPr>
          <a:xfrm>
            <a:off x="7064376" y="3094039"/>
            <a:ext cx="1069975" cy="1952625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6" name="pole tekstowe 29">
            <a:extLst>
              <a:ext uri="{FF2B5EF4-FFF2-40B4-BE49-F238E27FC236}">
                <a16:creationId xmlns:a16="http://schemas.microsoft.com/office/drawing/2014/main" id="{F6CC1D28-8EE2-DB4A-A3A5-D5990E7C36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351" y="5046663"/>
            <a:ext cx="249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Dane do budżetu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i wizji finansowej</a:t>
            </a:r>
          </a:p>
        </p:txBody>
      </p:sp>
      <p:sp>
        <p:nvSpPr>
          <p:cNvPr id="56338" name="pole tekstowe 32">
            <a:extLst>
              <a:ext uri="{FF2B5EF4-FFF2-40B4-BE49-F238E27FC236}">
                <a16:creationId xmlns:a16="http://schemas.microsoft.com/office/drawing/2014/main" id="{DA7AF4B7-3ADE-F842-8697-4DC922363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8464" y="5378450"/>
            <a:ext cx="2498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kumimoji="0" lang="pl-PL" sz="1800" dirty="0">
                <a:latin typeface="+mn-lt"/>
              </a:rPr>
              <a:t>Model finansowy</a:t>
            </a:r>
          </a:p>
        </p:txBody>
      </p:sp>
      <p:sp>
        <p:nvSpPr>
          <p:cNvPr id="20" name="Równoległobok 19">
            <a:extLst>
              <a:ext uri="{FF2B5EF4-FFF2-40B4-BE49-F238E27FC236}">
                <a16:creationId xmlns:a16="http://schemas.microsoft.com/office/drawing/2014/main" id="{FBAD237F-8957-F047-90C1-41EFC966A629}"/>
              </a:ext>
            </a:extLst>
          </p:cNvPr>
          <p:cNvSpPr/>
          <p:nvPr/>
        </p:nvSpPr>
        <p:spPr>
          <a:xfrm rot="10800000" flipH="1" flipV="1">
            <a:off x="4872039" y="5065713"/>
            <a:ext cx="1093787" cy="296862"/>
          </a:xfrm>
          <a:prstGeom prst="parallelogram">
            <a:avLst>
              <a:gd name="adj" fmla="val 1113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D9E1E00C-30F6-4B4B-96A1-AC317781F20D}"/>
              </a:ext>
            </a:extLst>
          </p:cNvPr>
          <p:cNvCxnSpPr>
            <a:endCxn id="31756" idx="1"/>
          </p:cNvCxnSpPr>
          <p:nvPr/>
        </p:nvCxnSpPr>
        <p:spPr>
          <a:xfrm>
            <a:off x="6240464" y="4975225"/>
            <a:ext cx="1893887" cy="3937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CEC3EA03-0BA9-DF4F-A0F2-571C6019C342}"/>
              </a:ext>
            </a:extLst>
          </p:cNvPr>
          <p:cNvCxnSpPr>
            <a:endCxn id="31761" idx="1"/>
          </p:cNvCxnSpPr>
          <p:nvPr/>
        </p:nvCxnSpPr>
        <p:spPr>
          <a:xfrm>
            <a:off x="7064376" y="2771776"/>
            <a:ext cx="1539875" cy="47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pole tekstowe 29">
            <a:extLst>
              <a:ext uri="{FF2B5EF4-FFF2-40B4-BE49-F238E27FC236}">
                <a16:creationId xmlns:a16="http://schemas.microsoft.com/office/drawing/2014/main" id="{8E683E5A-9848-C248-9BD7-0D16D51F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1" y="2452688"/>
            <a:ext cx="2028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Kompetencje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odpowiedzialności</a:t>
            </a:r>
          </a:p>
        </p:txBody>
      </p:sp>
      <p:pic>
        <p:nvPicPr>
          <p:cNvPr id="31762" name="Obraz 2">
            <a:extLst>
              <a:ext uri="{FF2B5EF4-FFF2-40B4-BE49-F238E27FC236}">
                <a16:creationId xmlns:a16="http://schemas.microsoft.com/office/drawing/2014/main" id="{6E4604A9-440C-5849-9FD5-35649BCF6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063" y="5765800"/>
            <a:ext cx="862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CFD707E7-3B27-5349-BD78-345D7E6FF57E}"/>
              </a:ext>
            </a:extLst>
          </p:cNvPr>
          <p:cNvCxnSpPr/>
          <p:nvPr/>
        </p:nvCxnSpPr>
        <p:spPr>
          <a:xfrm flipV="1">
            <a:off x="7064376" y="1108075"/>
            <a:ext cx="2163763" cy="1271588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4" name="pole tekstowe 24">
            <a:extLst>
              <a:ext uri="{FF2B5EF4-FFF2-40B4-BE49-F238E27FC236}">
                <a16:creationId xmlns:a16="http://schemas.microsoft.com/office/drawing/2014/main" id="{C33F3840-78B2-9E45-B7F9-CEADB7102F1E}"/>
              </a:ext>
            </a:extLst>
          </p:cNvPr>
          <p:cNvSpPr txBox="1">
            <a:spLocks noChangeArrowheads="1"/>
          </p:cNvSpPr>
          <p:nvPr/>
        </p:nvSpPr>
        <p:spPr bwMode="auto">
          <a:xfrm rot="20935774">
            <a:off x="9082089" y="177800"/>
            <a:ext cx="15128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0" lang="pl-PL" altLang="pl-PL" sz="1800"/>
              <a:t>Spółki</a:t>
            </a:r>
          </a:p>
        </p:txBody>
      </p:sp>
      <p:grpSp>
        <p:nvGrpSpPr>
          <p:cNvPr id="31765" name="Grupa 29">
            <a:extLst>
              <a:ext uri="{FF2B5EF4-FFF2-40B4-BE49-F238E27FC236}">
                <a16:creationId xmlns:a16="http://schemas.microsoft.com/office/drawing/2014/main" id="{A961F006-539D-034E-B562-D4AC3CA1D8EA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9463" y="2857500"/>
            <a:ext cx="1439862" cy="1366838"/>
            <a:chOff x="3276600" y="2763838"/>
            <a:chExt cx="1439863" cy="1366837"/>
          </a:xfrm>
        </p:grpSpPr>
        <p:sp>
          <p:nvSpPr>
            <p:cNvPr id="31" name="Schemat blokowy: pamięć o dostępie bezpośrednim 30">
              <a:extLst>
                <a:ext uri="{FF2B5EF4-FFF2-40B4-BE49-F238E27FC236}">
                  <a16:creationId xmlns:a16="http://schemas.microsoft.com/office/drawing/2014/main" id="{AA6797F7-F495-F34C-B358-CFD4ADAC53DC}"/>
                </a:ext>
              </a:extLst>
            </p:cNvPr>
            <p:cNvSpPr/>
            <p:nvPr/>
          </p:nvSpPr>
          <p:spPr>
            <a:xfrm>
              <a:off x="3276600" y="3267076"/>
              <a:ext cx="1439863" cy="863599"/>
            </a:xfrm>
            <a:prstGeom prst="flowChartMagneticDrum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33" name="Schemat blokowy: dysk magnetyczny 32">
              <a:extLst>
                <a:ext uri="{FF2B5EF4-FFF2-40B4-BE49-F238E27FC236}">
                  <a16:creationId xmlns:a16="http://schemas.microsoft.com/office/drawing/2014/main" id="{43893985-DB60-8B44-A46A-2A15C498C330}"/>
                </a:ext>
              </a:extLst>
            </p:cNvPr>
            <p:cNvSpPr/>
            <p:nvPr/>
          </p:nvSpPr>
          <p:spPr>
            <a:xfrm>
              <a:off x="3563937" y="2762251"/>
              <a:ext cx="576263" cy="1150936"/>
            </a:xfrm>
            <a:prstGeom prst="flowChartMagneticDisk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</p:grp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78FCC9C0-BCFA-5E49-A38B-4B7DF38472E2}"/>
              </a:ext>
            </a:extLst>
          </p:cNvPr>
          <p:cNvCxnSpPr/>
          <p:nvPr/>
        </p:nvCxnSpPr>
        <p:spPr>
          <a:xfrm flipV="1">
            <a:off x="5951538" y="2886076"/>
            <a:ext cx="360362" cy="36036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C376942-EB6F-FA4F-AB09-37302A24D226}"/>
              </a:ext>
            </a:extLst>
          </p:cNvPr>
          <p:cNvCxnSpPr/>
          <p:nvPr/>
        </p:nvCxnSpPr>
        <p:spPr>
          <a:xfrm flipH="1">
            <a:off x="3797300" y="3255963"/>
            <a:ext cx="928688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ipsa 33">
            <a:extLst>
              <a:ext uri="{FF2B5EF4-FFF2-40B4-BE49-F238E27FC236}">
                <a16:creationId xmlns:a16="http://schemas.microsoft.com/office/drawing/2014/main" id="{A9C42AE1-E538-8C48-8496-B2C2E1D403FE}"/>
              </a:ext>
            </a:extLst>
          </p:cNvPr>
          <p:cNvSpPr/>
          <p:nvPr/>
        </p:nvSpPr>
        <p:spPr>
          <a:xfrm>
            <a:off x="5248276" y="4837113"/>
            <a:ext cx="798513" cy="4635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31769" name="Obraz 13">
            <a:extLst>
              <a:ext uri="{FF2B5EF4-FFF2-40B4-BE49-F238E27FC236}">
                <a16:creationId xmlns:a16="http://schemas.microsoft.com/office/drawing/2014/main" id="{A10437A6-1642-504F-9DB2-E57189FFF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675" y="660400"/>
            <a:ext cx="3889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70" name="Obraz 38">
            <a:extLst>
              <a:ext uri="{FF2B5EF4-FFF2-40B4-BE49-F238E27FC236}">
                <a16:creationId xmlns:a16="http://schemas.microsoft.com/office/drawing/2014/main" id="{4317F2A1-EB24-5141-871F-A2AC3112DF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639" y="668339"/>
            <a:ext cx="38893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F77B024B-50C1-F141-93B7-1A05337E9AC9}"/>
              </a:ext>
            </a:extLst>
          </p:cNvPr>
          <p:cNvCxnSpPr/>
          <p:nvPr/>
        </p:nvCxnSpPr>
        <p:spPr>
          <a:xfrm>
            <a:off x="5591175" y="4360863"/>
            <a:ext cx="0" cy="43656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>
            <a:extLst>
              <a:ext uri="{FF2B5EF4-FFF2-40B4-BE49-F238E27FC236}">
                <a16:creationId xmlns:a16="http://schemas.microsoft.com/office/drawing/2014/main" id="{6B86A561-B2E7-7B4E-AB13-36383EACE798}"/>
              </a:ext>
            </a:extLst>
          </p:cNvPr>
          <p:cNvCxnSpPr/>
          <p:nvPr/>
        </p:nvCxnSpPr>
        <p:spPr>
          <a:xfrm>
            <a:off x="1524000" y="655983"/>
            <a:ext cx="8673548" cy="540688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6DCBBB1E-18AA-B94E-B1B1-502563402F54}"/>
              </a:ext>
            </a:extLst>
          </p:cNvPr>
          <p:cNvSpPr txBox="1"/>
          <p:nvPr/>
        </p:nvSpPr>
        <p:spPr>
          <a:xfrm rot="1364443">
            <a:off x="1482810" y="1467578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Przeniesiono do projektu prawda w XI 2021</a:t>
            </a:r>
          </a:p>
        </p:txBody>
      </p:sp>
    </p:spTree>
    <p:extLst>
      <p:ext uri="{BB962C8B-B14F-4D97-AF65-F5344CB8AC3E}">
        <p14:creationId xmlns:p14="http://schemas.microsoft.com/office/powerpoint/2010/main" val="6233368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pl-PL" b="1" dirty="0"/>
              <a:t>Prawda a światopogląd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2139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/>
              <a:t>Notatki robocze z przed wielu lat (2005?). Do wykorzystania.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rgbClr val="FF0000"/>
                </a:solidFill>
              </a:rPr>
              <a:t>Obrazki rozwijam w prezentacji Światopogląd Ucznia (S.D.P jesień 2020) i tam należy szukać ich lepszych wersji</a:t>
            </a:r>
          </a:p>
        </p:txBody>
      </p:sp>
    </p:spTree>
    <p:extLst>
      <p:ext uri="{BB962C8B-B14F-4D97-AF65-F5344CB8AC3E}">
        <p14:creationId xmlns:p14="http://schemas.microsoft.com/office/powerpoint/2010/main" val="15561696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l-PL" dirty="0"/>
              <a:t>Materializm </a:t>
            </a:r>
            <a:r>
              <a:rPr lang="mr-IN" dirty="0"/>
              <a:t>–</a:t>
            </a:r>
            <a:r>
              <a:rPr lang="pl-PL" dirty="0"/>
              <a:t> tylko materia w systemie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Człowiek w systemie</a:t>
            </a:r>
          </a:p>
          <a:p>
            <a:pPr lvl="1"/>
            <a:r>
              <a:rPr lang="pl-PL" dirty="0"/>
              <a:t>Poznaje materię i za pomocą swojego umysłu stara się ją ukształtować wg. Swojej woli.</a:t>
            </a:r>
          </a:p>
          <a:p>
            <a:pPr lvl="0"/>
            <a:r>
              <a:rPr lang="pl-PL" dirty="0"/>
              <a:t>Konsekwencją XIX materializmu jest determinizm.</a:t>
            </a:r>
          </a:p>
          <a:p>
            <a:pPr lvl="0"/>
            <a:r>
              <a:rPr lang="pl-PL" dirty="0"/>
              <a:t>Obecnie (2018) materializm się sypie.</a:t>
            </a:r>
            <a:br>
              <a:rPr lang="pl-PL" dirty="0"/>
            </a:br>
            <a:r>
              <a:rPr lang="pl-PL" dirty="0"/>
              <a:t>Zaobserwowano, </a:t>
            </a:r>
            <a:r>
              <a:rPr lang="pl-PL" b="1" i="1" dirty="0"/>
              <a:t>splątania</a:t>
            </a:r>
            <a:r>
              <a:rPr lang="pl-PL" dirty="0"/>
              <a:t> - elektrony nie zachowują się jak zakładano, że zachowuje się materia.</a:t>
            </a:r>
          </a:p>
        </p:txBody>
      </p:sp>
    </p:spTree>
    <p:extLst>
      <p:ext uri="{BB962C8B-B14F-4D97-AF65-F5344CB8AC3E}">
        <p14:creationId xmlns:p14="http://schemas.microsoft.com/office/powerpoint/2010/main" val="19275508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Wyciągamy wnioski (2)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Wyciągamy wnioski (2):</a:t>
            </a:r>
            <a:br/>
            <a:r>
              <a:t>Budowanie własnego Ś.</a:t>
            </a:r>
          </a:p>
        </p:txBody>
      </p:sp>
      <p:sp>
        <p:nvSpPr>
          <p:cNvPr id="77" name="Ś. buduje się w czasie. Potrzeba czasu!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None/>
            </a:lvl1pPr>
          </a:lstStyle>
          <a:p>
            <a:r>
              <a:t>Ś. buduje się w czasie. Potrzeba czasu!</a:t>
            </a:r>
          </a:p>
        </p:txBody>
      </p:sp>
      <p:grpSp>
        <p:nvGrpSpPr>
          <p:cNvPr id="80" name="Grupuj"/>
          <p:cNvGrpSpPr/>
          <p:nvPr/>
        </p:nvGrpSpPr>
        <p:grpSpPr>
          <a:xfrm>
            <a:off x="3143251" y="3305174"/>
            <a:ext cx="1512889" cy="1095379"/>
            <a:chOff x="0" y="-1"/>
            <a:chExt cx="1512888" cy="1095377"/>
          </a:xfrm>
        </p:grpSpPr>
        <p:sp>
          <p:nvSpPr>
            <p:cNvPr id="78" name="Owal"/>
            <p:cNvSpPr/>
            <p:nvPr/>
          </p:nvSpPr>
          <p:spPr>
            <a:xfrm>
              <a:off x="0" y="-1"/>
              <a:ext cx="1512888" cy="1095377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79" name="Ś."/>
            <p:cNvSpPr txBox="1"/>
            <p:nvPr/>
          </p:nvSpPr>
          <p:spPr>
            <a:xfrm>
              <a:off x="598869" y="363023"/>
              <a:ext cx="315149" cy="369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</a:t>
              </a:r>
            </a:p>
          </p:txBody>
        </p:sp>
      </p:grpSp>
      <p:grpSp>
        <p:nvGrpSpPr>
          <p:cNvPr id="83" name="Grupuj"/>
          <p:cNvGrpSpPr/>
          <p:nvPr/>
        </p:nvGrpSpPr>
        <p:grpSpPr>
          <a:xfrm>
            <a:off x="6096000" y="3052763"/>
            <a:ext cx="2209800" cy="1600201"/>
            <a:chOff x="0" y="0"/>
            <a:chExt cx="2209800" cy="1600200"/>
          </a:xfrm>
        </p:grpSpPr>
        <p:sp>
          <p:nvSpPr>
            <p:cNvPr id="81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82" name="Ś’."/>
            <p:cNvSpPr txBox="1"/>
            <p:nvPr/>
          </p:nvSpPr>
          <p:spPr>
            <a:xfrm>
              <a:off x="955533" y="615435"/>
              <a:ext cx="29873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r>
                <a:t>Ś’.</a:t>
              </a:r>
            </a:p>
          </p:txBody>
        </p:sp>
      </p:grpSp>
      <p:sp>
        <p:nvSpPr>
          <p:cNvPr id="84" name="Linia"/>
          <p:cNvSpPr/>
          <p:nvPr/>
        </p:nvSpPr>
        <p:spPr>
          <a:xfrm>
            <a:off x="4872038" y="3854133"/>
            <a:ext cx="1008063" cy="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363391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Wnioski z definicji: Budowanie własneg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86384">
              <a:defRPr sz="2924"/>
            </a:pPr>
            <a:r>
              <a:t>Wnioski z definicji:</a:t>
            </a:r>
            <a:br/>
            <a:r>
              <a:t>Budowanie własnego Ś.</a:t>
            </a:r>
          </a:p>
        </p:txBody>
      </p:sp>
      <p:sp>
        <p:nvSpPr>
          <p:cNvPr id="87" name="Czasem, jak nie pasuje nowy element to coś należy zburzyć.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Czasem, jak nie pasuje nowy element to coś należy zburzyć.</a:t>
            </a:r>
          </a:p>
          <a:p>
            <a:pPr>
              <a:buChar char="•"/>
            </a:pPr>
            <a:r>
              <a:t>Niestety, czasem, zamiast zburzyć dokłada się coś na siłę, co osłabia konstrukcję, czasem czyniąc ją śmieszną.</a:t>
            </a:r>
          </a:p>
        </p:txBody>
      </p:sp>
      <p:pic>
        <p:nvPicPr>
          <p:cNvPr id="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08438" y="4221162"/>
            <a:ext cx="2457451" cy="249237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85129153"/>
      </p:ext>
    </p:extLst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8E8E5F-CCF8-5846-85D0-DEB0D0191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b="1" dirty="0"/>
              <a:t>Prawda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91D34C-9305-6646-8FC2-0EC6A1604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8466438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 to opis rzeczywistości.</a:t>
            </a:r>
            <a:endParaRPr lang="pl-PL" b="1" dirty="0"/>
          </a:p>
          <a:p>
            <a:pPr marL="514350" indent="-514350">
              <a:buAutoNum type="arabicPeriod"/>
            </a:pPr>
            <a:r>
              <a:rPr lang="pl-PL" b="1" dirty="0"/>
              <a:t>Prawda</a:t>
            </a:r>
            <a:r>
              <a:rPr lang="pl-PL" dirty="0"/>
              <a:t> to wynik operacji porównania jakiegoś opisu z rzeczywistością.</a:t>
            </a:r>
          </a:p>
        </p:txBody>
      </p:sp>
    </p:spTree>
    <p:extLst>
      <p:ext uri="{BB962C8B-B14F-4D97-AF65-F5344CB8AC3E}">
        <p14:creationId xmlns:p14="http://schemas.microsoft.com/office/powerpoint/2010/main" val="24939811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efinicja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Definicja</a:t>
            </a:r>
          </a:p>
        </p:txBody>
      </p:sp>
      <p:sp>
        <p:nvSpPr>
          <p:cNvPr id="91" name="Prawda - opis rzeczywistości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b="1"/>
            </a:pPr>
            <a:r>
              <a:t>Prawda</a:t>
            </a:r>
            <a:r>
              <a:rPr b="0"/>
              <a:t> - opis rzeczywistości.</a:t>
            </a:r>
          </a:p>
        </p:txBody>
      </p:sp>
    </p:spTree>
    <p:extLst>
      <p:ext uri="{BB962C8B-B14F-4D97-AF65-F5344CB8AC3E}">
        <p14:creationId xmlns:p14="http://schemas.microsoft.com/office/powerpoint/2010/main" val="1535010900"/>
      </p:ext>
    </p:extLst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AB78E3-BBFF-7E41-AA7B-7C3491D5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Obserwacja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CE043-C5F3-FF4B-84DA-3C32DC82B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Prawda to opis rzeczywistości, a więc to zbiór zdań.</a:t>
            </a:r>
          </a:p>
          <a:p>
            <a:r>
              <a:rPr lang="pl-PL" dirty="0"/>
              <a:t>Światopogląd to osobisty opis rzeczywistości, a więc to też zbiór zdań.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Jak się mają te dwa zbiory do siebie?</a:t>
            </a:r>
          </a:p>
          <a:p>
            <a:pPr lvl="1"/>
            <a:r>
              <a:rPr lang="pl-PL" dirty="0"/>
              <a:t>Jeden zawiera się w drugim?</a:t>
            </a:r>
          </a:p>
          <a:p>
            <a:pPr lvl="1"/>
            <a:r>
              <a:rPr lang="pl-PL" dirty="0"/>
              <a:t>Są rozłączne?</a:t>
            </a:r>
          </a:p>
        </p:txBody>
      </p:sp>
    </p:spTree>
    <p:extLst>
      <p:ext uri="{BB962C8B-B14F-4D97-AF65-F5344CB8AC3E}">
        <p14:creationId xmlns:p14="http://schemas.microsoft.com/office/powerpoint/2010/main" val="201112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Światopogląd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b="1" dirty="0"/>
              <a:t>Światopogląd</a:t>
            </a:r>
            <a:r>
              <a:rPr lang="pl-PL" sz="3200" dirty="0"/>
              <a:t> to osobisty zbiór zdań, uważanych za prawdziwe a opisujących otaczającą rzeczywistość (w tym Boga</a:t>
            </a:r>
            <a:br>
              <a:rPr lang="pl-PL" sz="3200" dirty="0"/>
            </a:br>
            <a:r>
              <a:rPr lang="pl-PL" sz="3200" dirty="0"/>
              <a:t>i Jego relacje z rzeczywistością).</a:t>
            </a:r>
          </a:p>
        </p:txBody>
      </p:sp>
    </p:spTree>
    <p:extLst>
      <p:ext uri="{BB962C8B-B14F-4D97-AF65-F5344CB8AC3E}">
        <p14:creationId xmlns:p14="http://schemas.microsoft.com/office/powerpoint/2010/main" val="11414687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rawda i Światopogląd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Prawda i Światopogląd</a:t>
            </a:r>
          </a:p>
        </p:txBody>
      </p:sp>
      <p:sp>
        <p:nvSpPr>
          <p:cNvPr id="94" name="Ś. można wypowiedzieć, opisać, składa się ze zdań,  więc …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/>
            </a:pPr>
            <a:r>
              <a:t>Ś. można wypowiedzieć, opisać, składa się ze zdań, </a:t>
            </a:r>
            <a:br/>
            <a:r>
              <a:t>więc …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jest więc podobnej kategorii co P.</a:t>
            </a:r>
          </a:p>
          <a:p>
            <a:pPr marL="742950" lvl="1" indent="-285750">
              <a:spcBef>
                <a:spcPts val="0"/>
              </a:spcBef>
              <a:defRPr sz="2000"/>
            </a:pPr>
            <a:r>
              <a:t>Ś. może być badany, konfrontowany przez P.</a:t>
            </a:r>
          </a:p>
        </p:txBody>
      </p:sp>
    </p:spTree>
    <p:extLst>
      <p:ext uri="{BB962C8B-B14F-4D97-AF65-F5344CB8AC3E}">
        <p14:creationId xmlns:p14="http://schemas.microsoft.com/office/powerpoint/2010/main" val="1207144889"/>
      </p:ext>
    </p:extLst>
  </p:cSld>
  <p:clrMapOvr>
    <a:masterClrMapping/>
  </p:clrMapOvr>
  <p:transition spd="med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Ś i P jako zbiory zdań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Ś i P jako zbiory zdań</a:t>
            </a:r>
          </a:p>
        </p:txBody>
      </p:sp>
      <p:grpSp>
        <p:nvGrpSpPr>
          <p:cNvPr id="99" name="Grupuj"/>
          <p:cNvGrpSpPr/>
          <p:nvPr/>
        </p:nvGrpSpPr>
        <p:grpSpPr>
          <a:xfrm>
            <a:off x="2063750" y="1773238"/>
            <a:ext cx="6335714" cy="4352927"/>
            <a:chOff x="0" y="0"/>
            <a:chExt cx="6335713" cy="4352925"/>
          </a:xfrm>
        </p:grpSpPr>
        <p:sp>
          <p:nvSpPr>
            <p:cNvPr id="97" name="Owal"/>
            <p:cNvSpPr/>
            <p:nvPr/>
          </p:nvSpPr>
          <p:spPr>
            <a:xfrm>
              <a:off x="0" y="0"/>
              <a:ext cx="6335713" cy="4352925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98" name="P"/>
            <p:cNvSpPr txBox="1"/>
            <p:nvPr/>
          </p:nvSpPr>
          <p:spPr>
            <a:xfrm>
              <a:off x="927771" y="637421"/>
              <a:ext cx="364841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/>
                <a:t>P</a:t>
              </a:r>
            </a:p>
          </p:txBody>
        </p:sp>
      </p:grpSp>
      <p:grpSp>
        <p:nvGrpSpPr>
          <p:cNvPr id="102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0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1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05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0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4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08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06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07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136214"/>
      </p:ext>
    </p:extLst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grpSp>
        <p:nvGrpSpPr>
          <p:cNvPr id="113" name="Grupuj"/>
          <p:cNvGrpSpPr/>
          <p:nvPr/>
        </p:nvGrpSpPr>
        <p:grpSpPr>
          <a:xfrm>
            <a:off x="1703388" y="1412875"/>
            <a:ext cx="10175877" cy="6119814"/>
            <a:chOff x="0" y="0"/>
            <a:chExt cx="10175875" cy="6119813"/>
          </a:xfrm>
        </p:grpSpPr>
        <p:sp>
          <p:nvSpPr>
            <p:cNvPr id="111" name="Owal"/>
            <p:cNvSpPr/>
            <p:nvPr/>
          </p:nvSpPr>
          <p:spPr>
            <a:xfrm>
              <a:off x="0" y="0"/>
              <a:ext cx="10175875" cy="6119813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4000" b="1">
                  <a:solidFill>
                    <a:srgbClr val="000090"/>
                  </a:solidFill>
                </a:defRPr>
              </a:pPr>
              <a:endParaRPr sz="4000"/>
            </a:p>
          </p:txBody>
        </p:sp>
        <p:sp>
          <p:nvSpPr>
            <p:cNvPr id="112" name="Prawda"/>
            <p:cNvSpPr txBox="1"/>
            <p:nvPr/>
          </p:nvSpPr>
          <p:spPr>
            <a:xfrm>
              <a:off x="1490106" y="896155"/>
              <a:ext cx="169341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4000" b="1">
                  <a:solidFill>
                    <a:srgbClr val="000090"/>
                  </a:solidFill>
                </a:defRPr>
              </a:lvl1pPr>
            </a:lstStyle>
            <a:p>
              <a:r>
                <a:rPr dirty="0" err="1"/>
                <a:t>Prawda</a:t>
              </a:r>
              <a:endParaRPr dirty="0"/>
            </a:p>
          </p:txBody>
        </p:sp>
      </p:grpSp>
      <p:grpSp>
        <p:nvGrpSpPr>
          <p:cNvPr id="116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14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5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19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17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18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22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20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21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  <p:sp>
        <p:nvSpPr>
          <p:cNvPr id="123" name="Prawda (skoro jest opisem rzeczywistości) poszerza się o każdy nowy, nawet najgłupszy światopogląd."/>
          <p:cNvSpPr txBox="1"/>
          <p:nvPr/>
        </p:nvSpPr>
        <p:spPr>
          <a:xfrm>
            <a:off x="2782887" y="4292600"/>
            <a:ext cx="3889376" cy="923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1800">
                <a:solidFill>
                  <a:srgbClr val="000090"/>
                </a:solidFill>
              </a:defRPr>
            </a:lvl1pPr>
          </a:lstStyle>
          <a:p>
            <a:r>
              <a:rPr dirty="0" err="1"/>
              <a:t>Prawda</a:t>
            </a:r>
            <a:r>
              <a:rPr dirty="0"/>
              <a:t> (</a:t>
            </a:r>
            <a:r>
              <a:rPr dirty="0" err="1"/>
              <a:t>skoro</a:t>
            </a:r>
            <a:r>
              <a:rPr dirty="0"/>
              <a:t> jest </a:t>
            </a:r>
            <a:r>
              <a:rPr dirty="0" err="1"/>
              <a:t>opisem</a:t>
            </a:r>
            <a:r>
              <a:rPr dirty="0"/>
              <a:t> </a:t>
            </a:r>
            <a:r>
              <a:rPr dirty="0" err="1"/>
              <a:t>rzeczywistości</a:t>
            </a:r>
            <a:r>
              <a:rPr dirty="0"/>
              <a:t>) </a:t>
            </a:r>
            <a:r>
              <a:rPr dirty="0" err="1"/>
              <a:t>poszerza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o </a:t>
            </a:r>
            <a:r>
              <a:rPr dirty="0" err="1"/>
              <a:t>każdy</a:t>
            </a:r>
            <a:r>
              <a:rPr dirty="0"/>
              <a:t> </a:t>
            </a:r>
            <a:r>
              <a:rPr dirty="0" err="1"/>
              <a:t>nowy</a:t>
            </a:r>
            <a:r>
              <a:rPr dirty="0"/>
              <a:t>, </a:t>
            </a:r>
            <a:r>
              <a:rPr dirty="0" err="1"/>
              <a:t>nawet</a:t>
            </a:r>
            <a:r>
              <a:rPr dirty="0"/>
              <a:t> </a:t>
            </a:r>
            <a:r>
              <a:rPr dirty="0" err="1"/>
              <a:t>najgłupszy</a:t>
            </a:r>
            <a:r>
              <a:rPr dirty="0"/>
              <a:t> </a:t>
            </a:r>
            <a:r>
              <a:rPr dirty="0" err="1"/>
              <a:t>światopogląd</a:t>
            </a:r>
            <a:r>
              <a:rPr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3204665"/>
      </p:ext>
    </p:extLst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lacja P. do Ś.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Relacja P. do Ś.</a:t>
            </a:r>
          </a:p>
        </p:txBody>
      </p:sp>
      <p:sp>
        <p:nvSpPr>
          <p:cNvPr id="114" name="Owal"/>
          <p:cNvSpPr/>
          <p:nvPr/>
        </p:nvSpPr>
        <p:spPr>
          <a:xfrm>
            <a:off x="7010426" y="2075935"/>
            <a:ext cx="3229532" cy="2816675"/>
          </a:xfrm>
          <a:prstGeom prst="ellipse">
            <a:avLst/>
          </a:prstGeom>
          <a:solidFill>
            <a:srgbClr val="FFFF99"/>
          </a:solidFill>
          <a:ln w="9525" cap="flat">
            <a:solidFill>
              <a:srgbClr val="996633"/>
            </a:solidFill>
            <a:prstDash val="solid"/>
            <a:round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 sz="1800" b="1">
                <a:solidFill>
                  <a:srgbClr val="663300"/>
                </a:solidFill>
              </a:defRPr>
            </a:pPr>
            <a:endParaRPr/>
          </a:p>
        </p:txBody>
      </p:sp>
      <p:sp>
        <p:nvSpPr>
          <p:cNvPr id="115" name="Ś. #1"/>
          <p:cNvSpPr txBox="1"/>
          <p:nvPr/>
        </p:nvSpPr>
        <p:spPr>
          <a:xfrm>
            <a:off x="7422652" y="2588537"/>
            <a:ext cx="240508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tIns="45719" rIns="45719" bIns="45719" numCol="1" anchor="ctr">
            <a:spAutoFit/>
          </a:bodyPr>
          <a:lstStyle>
            <a:lvl1pPr algn="ctr">
              <a:defRPr sz="1800" b="1">
                <a:solidFill>
                  <a:srgbClr val="663300"/>
                </a:solidFill>
              </a:defRPr>
            </a:lvl1pPr>
          </a:lstStyle>
          <a:p>
            <a:r>
              <a:rPr sz="3200" dirty="0" err="1"/>
              <a:t>Ś</a:t>
            </a:r>
            <a:r>
              <a:rPr lang="pl-PL" sz="3200" dirty="0" err="1"/>
              <a:t>wiatopogląd</a:t>
            </a:r>
            <a:endParaRPr sz="3200" dirty="0"/>
          </a:p>
        </p:txBody>
      </p:sp>
      <p:sp>
        <p:nvSpPr>
          <p:cNvPr id="17" name="Prostokąt zaokrąglony">
            <a:extLst>
              <a:ext uri="{FF2B5EF4-FFF2-40B4-BE49-F238E27FC236}">
                <a16:creationId xmlns:a16="http://schemas.microsoft.com/office/drawing/2014/main" id="{CF75BACE-DF6E-3C4C-A535-7483E15FBEDF}"/>
              </a:ext>
            </a:extLst>
          </p:cNvPr>
          <p:cNvSpPr/>
          <p:nvPr/>
        </p:nvSpPr>
        <p:spPr>
          <a:xfrm>
            <a:off x="651725" y="2348899"/>
            <a:ext cx="3401291" cy="197733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cap="flat">
            <a:solidFill>
              <a:srgbClr val="0033CC"/>
            </a:solidFill>
            <a:prstDash val="solid"/>
            <a:round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algn="ctr">
              <a:defRPr sz="1200" b="1">
                <a:solidFill>
                  <a:srgbClr val="0033CC"/>
                </a:solidFill>
              </a:defRPr>
            </a:pPr>
            <a:endParaRPr sz="1200"/>
          </a:p>
        </p:txBody>
      </p:sp>
      <p:sp>
        <p:nvSpPr>
          <p:cNvPr id="18" name="Rzeczywistość">
            <a:extLst>
              <a:ext uri="{FF2B5EF4-FFF2-40B4-BE49-F238E27FC236}">
                <a16:creationId xmlns:a16="http://schemas.microsoft.com/office/drawing/2014/main" id="{40594C64-346C-5847-87E3-AB7E6B34746B}"/>
              </a:ext>
            </a:extLst>
          </p:cNvPr>
          <p:cNvSpPr txBox="1"/>
          <p:nvPr/>
        </p:nvSpPr>
        <p:spPr>
          <a:xfrm>
            <a:off x="763864" y="2588538"/>
            <a:ext cx="2906092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sz="3200" b="1">
                <a:solidFill>
                  <a:srgbClr val="0033CC"/>
                </a:solidFill>
              </a:defRPr>
            </a:pPr>
            <a:r>
              <a:rPr sz="3200" dirty="0" err="1"/>
              <a:t>Rzeczywistość</a:t>
            </a:r>
            <a:endParaRPr sz="3200" dirty="0"/>
          </a:p>
        </p:txBody>
      </p:sp>
      <p:sp>
        <p:nvSpPr>
          <p:cNvPr id="2" name="Strzałka w prawo 1">
            <a:extLst>
              <a:ext uri="{FF2B5EF4-FFF2-40B4-BE49-F238E27FC236}">
                <a16:creationId xmlns:a16="http://schemas.microsoft.com/office/drawing/2014/main" id="{7F0464EA-3171-FA48-9EFB-1ADDFBB8AC99}"/>
              </a:ext>
            </a:extLst>
          </p:cNvPr>
          <p:cNvSpPr/>
          <p:nvPr/>
        </p:nvSpPr>
        <p:spPr>
          <a:xfrm>
            <a:off x="4370032" y="3069133"/>
            <a:ext cx="2434281" cy="830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Proces opisu</a:t>
            </a:r>
          </a:p>
        </p:txBody>
      </p:sp>
    </p:spTree>
    <p:extLst>
      <p:ext uri="{BB962C8B-B14F-4D97-AF65-F5344CB8AC3E}">
        <p14:creationId xmlns:p14="http://schemas.microsoft.com/office/powerpoint/2010/main" val="1012780112"/>
      </p:ext>
    </p:extLst>
  </p:cSld>
  <p:clrMapOvr>
    <a:masterClrMapping/>
  </p:clrMapOvr>
  <p:transition spd="med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upuj"/>
          <p:cNvGrpSpPr/>
          <p:nvPr/>
        </p:nvGrpSpPr>
        <p:grpSpPr>
          <a:xfrm>
            <a:off x="2424112" y="1916113"/>
            <a:ext cx="5616576" cy="4249739"/>
            <a:chOff x="0" y="0"/>
            <a:chExt cx="5616575" cy="4249738"/>
          </a:xfrm>
        </p:grpSpPr>
        <p:sp>
          <p:nvSpPr>
            <p:cNvPr id="125" name="Prostokąt zaokrąglony"/>
            <p:cNvSpPr/>
            <p:nvPr/>
          </p:nvSpPr>
          <p:spPr>
            <a:xfrm>
              <a:off x="0" y="0"/>
              <a:ext cx="5616575" cy="424973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26" name="Rzeczywistość"/>
            <p:cNvSpPr txBox="1"/>
            <p:nvPr/>
          </p:nvSpPr>
          <p:spPr>
            <a:xfrm>
              <a:off x="1570482" y="207371"/>
              <a:ext cx="2475612" cy="15081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sp>
        <p:nvSpPr>
          <p:cNvPr id="128" name="Lepiej zbadać zgodność z Rzeczywistością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>
            <a:lvl1pPr defTabSz="786384">
              <a:defRPr sz="2924"/>
            </a:lvl1pPr>
          </a:lstStyle>
          <a:p>
            <a:r>
              <a:t>Lepiej zbadać zgodność z Rzeczywistością</a:t>
            </a:r>
          </a:p>
        </p:txBody>
      </p:sp>
      <p:grpSp>
        <p:nvGrpSpPr>
          <p:cNvPr id="131" name="Grupuj"/>
          <p:cNvGrpSpPr/>
          <p:nvPr/>
        </p:nvGrpSpPr>
        <p:grpSpPr>
          <a:xfrm>
            <a:off x="5951538" y="1844675"/>
            <a:ext cx="2209801" cy="1600200"/>
            <a:chOff x="0" y="0"/>
            <a:chExt cx="2209800" cy="1600200"/>
          </a:xfrm>
        </p:grpSpPr>
        <p:sp>
          <p:nvSpPr>
            <p:cNvPr id="129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0" name="Ś. #1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#1</a:t>
              </a:r>
            </a:p>
          </p:txBody>
        </p:sp>
      </p:grpSp>
      <p:grpSp>
        <p:nvGrpSpPr>
          <p:cNvPr id="134" name="Grupuj"/>
          <p:cNvGrpSpPr/>
          <p:nvPr/>
        </p:nvGrpSpPr>
        <p:grpSpPr>
          <a:xfrm>
            <a:off x="7140575" y="3500438"/>
            <a:ext cx="2209800" cy="1600201"/>
            <a:chOff x="0" y="0"/>
            <a:chExt cx="2209800" cy="1600200"/>
          </a:xfrm>
        </p:grpSpPr>
        <p:sp>
          <p:nvSpPr>
            <p:cNvPr id="132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3" name="Ś. #2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#2</a:t>
              </a:r>
            </a:p>
          </p:txBody>
        </p:sp>
      </p:grpSp>
      <p:grpSp>
        <p:nvGrpSpPr>
          <p:cNvPr id="137" name="Grupuj"/>
          <p:cNvGrpSpPr/>
          <p:nvPr/>
        </p:nvGrpSpPr>
        <p:grpSpPr>
          <a:xfrm>
            <a:off x="8328025" y="5157788"/>
            <a:ext cx="2209800" cy="1600201"/>
            <a:chOff x="0" y="0"/>
            <a:chExt cx="2209800" cy="1600200"/>
          </a:xfrm>
        </p:grpSpPr>
        <p:sp>
          <p:nvSpPr>
            <p:cNvPr id="135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>
                  <a:solidFill>
                    <a:srgbClr val="663300"/>
                  </a:solidFill>
                </a:defRPr>
              </a:pPr>
              <a:endParaRPr/>
            </a:p>
          </p:txBody>
        </p:sp>
        <p:sp>
          <p:nvSpPr>
            <p:cNvPr id="136" name="Ś. #3"/>
            <p:cNvSpPr txBox="1"/>
            <p:nvPr/>
          </p:nvSpPr>
          <p:spPr>
            <a:xfrm>
              <a:off x="831108" y="615435"/>
              <a:ext cx="54758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>
                  <a:solidFill>
                    <a:srgbClr val="663300"/>
                  </a:solidFill>
                </a:defRPr>
              </a:lvl1pPr>
            </a:lstStyle>
            <a:p>
              <a:r>
                <a:t>Ś. #3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19903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Na czym budować?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Na czym budować?</a:t>
            </a:r>
          </a:p>
        </p:txBody>
      </p:sp>
      <p:grpSp>
        <p:nvGrpSpPr>
          <p:cNvPr id="142" name="Grupuj"/>
          <p:cNvGrpSpPr/>
          <p:nvPr/>
        </p:nvGrpSpPr>
        <p:grpSpPr>
          <a:xfrm>
            <a:off x="2063750" y="1916112"/>
            <a:ext cx="3384550" cy="2233614"/>
            <a:chOff x="0" y="0"/>
            <a:chExt cx="3384550" cy="2233613"/>
          </a:xfrm>
        </p:grpSpPr>
        <p:sp>
          <p:nvSpPr>
            <p:cNvPr id="140" name="Prostokąt zaokrąglony"/>
            <p:cNvSpPr/>
            <p:nvPr/>
          </p:nvSpPr>
          <p:spPr>
            <a:xfrm>
              <a:off x="0" y="0"/>
              <a:ext cx="3384550" cy="2233613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cap="flat">
              <a:solidFill>
                <a:srgbClr val="0033CC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  <p:sp>
          <p:nvSpPr>
            <p:cNvPr id="141" name="Rzeczywistość"/>
            <p:cNvSpPr txBox="1"/>
            <p:nvPr/>
          </p:nvSpPr>
          <p:spPr>
            <a:xfrm>
              <a:off x="454469" y="108991"/>
              <a:ext cx="2475612" cy="15081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algn="ctr">
                <a:defRPr sz="3200" b="1">
                  <a:solidFill>
                    <a:srgbClr val="0033CC"/>
                  </a:solidFill>
                </a:defRPr>
              </a:pPr>
              <a:r>
                <a:rPr sz="3200"/>
                <a:t>Rzeczywistość</a:t>
              </a: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  <a:p>
              <a:pPr algn="ctr">
                <a:defRPr sz="1200" b="1">
                  <a:solidFill>
                    <a:srgbClr val="0033CC"/>
                  </a:solidFill>
                </a:defRPr>
              </a:pPr>
              <a:endParaRPr sz="1200"/>
            </a:p>
          </p:txBody>
        </p:sp>
      </p:grpSp>
      <p:grpSp>
        <p:nvGrpSpPr>
          <p:cNvPr id="145" name="Grupuj"/>
          <p:cNvGrpSpPr/>
          <p:nvPr/>
        </p:nvGrpSpPr>
        <p:grpSpPr>
          <a:xfrm>
            <a:off x="4943475" y="4797425"/>
            <a:ext cx="2209800" cy="1600200"/>
            <a:chOff x="0" y="0"/>
            <a:chExt cx="2209800" cy="1600200"/>
          </a:xfrm>
        </p:grpSpPr>
        <p:sp>
          <p:nvSpPr>
            <p:cNvPr id="143" name="Owal"/>
            <p:cNvSpPr/>
            <p:nvPr/>
          </p:nvSpPr>
          <p:spPr>
            <a:xfrm>
              <a:off x="0" y="0"/>
              <a:ext cx="2209800" cy="1600200"/>
            </a:xfrm>
            <a:prstGeom prst="ellipse">
              <a:avLst/>
            </a:prstGeom>
            <a:solidFill>
              <a:srgbClr val="FFFF99"/>
            </a:solidFill>
            <a:ln w="9525" cap="flat">
              <a:solidFill>
                <a:srgbClr val="9966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200" b="1">
                  <a:solidFill>
                    <a:srgbClr val="663300"/>
                  </a:solidFill>
                </a:defRPr>
              </a:pPr>
              <a:endParaRPr sz="3200"/>
            </a:p>
          </p:txBody>
        </p:sp>
        <p:sp>
          <p:nvSpPr>
            <p:cNvPr id="144" name="Ś."/>
            <p:cNvSpPr txBox="1"/>
            <p:nvPr/>
          </p:nvSpPr>
          <p:spPr>
            <a:xfrm>
              <a:off x="907250" y="507714"/>
              <a:ext cx="395299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3200" b="1">
                  <a:solidFill>
                    <a:srgbClr val="663300"/>
                  </a:solidFill>
                </a:defRPr>
              </a:lvl1pPr>
            </a:lstStyle>
            <a:p>
              <a:r>
                <a:t>Ś.</a:t>
              </a:r>
            </a:p>
          </p:txBody>
        </p:sp>
      </p:grpSp>
      <p:grpSp>
        <p:nvGrpSpPr>
          <p:cNvPr id="148" name="Grupuj"/>
          <p:cNvGrpSpPr/>
          <p:nvPr/>
        </p:nvGrpSpPr>
        <p:grpSpPr>
          <a:xfrm>
            <a:off x="6600825" y="1700213"/>
            <a:ext cx="3694114" cy="2592389"/>
            <a:chOff x="0" y="0"/>
            <a:chExt cx="3694113" cy="2592388"/>
          </a:xfrm>
        </p:grpSpPr>
        <p:sp>
          <p:nvSpPr>
            <p:cNvPr id="146" name="Owal"/>
            <p:cNvSpPr/>
            <p:nvPr/>
          </p:nvSpPr>
          <p:spPr>
            <a:xfrm>
              <a:off x="0" y="0"/>
              <a:ext cx="3694113" cy="2592388"/>
            </a:xfrm>
            <a:prstGeom prst="ellipse">
              <a:avLst/>
            </a:prstGeom>
            <a:solidFill>
              <a:srgbClr val="DDF3FF"/>
            </a:solidFill>
            <a:ln w="9525" cap="flat">
              <a:solidFill>
                <a:srgbClr val="0000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3200" b="1">
                  <a:solidFill>
                    <a:srgbClr val="000090"/>
                  </a:solidFill>
                </a:defRPr>
              </a:pPr>
              <a:endParaRPr sz="3200"/>
            </a:p>
          </p:txBody>
        </p:sp>
        <p:sp>
          <p:nvSpPr>
            <p:cNvPr id="147" name="Prawda"/>
            <p:cNvSpPr txBox="1"/>
            <p:nvPr/>
          </p:nvSpPr>
          <p:spPr>
            <a:xfrm>
              <a:off x="540947" y="379616"/>
              <a:ext cx="1371592" cy="58477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3200" b="1">
                  <a:solidFill>
                    <a:srgbClr val="000090"/>
                  </a:solidFill>
                </a:defRPr>
              </a:lvl1pPr>
            </a:lstStyle>
            <a:p>
              <a:r>
                <a:t>Prawda</a:t>
              </a:r>
            </a:p>
          </p:txBody>
        </p:sp>
      </p:grpSp>
      <p:sp>
        <p:nvSpPr>
          <p:cNvPr id="149" name="Linia"/>
          <p:cNvSpPr/>
          <p:nvPr/>
        </p:nvSpPr>
        <p:spPr>
          <a:xfrm>
            <a:off x="3792538" y="3789363"/>
            <a:ext cx="1582739" cy="1727201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6672262" y="3573462"/>
            <a:ext cx="1439864" cy="1800226"/>
          </a:xfrm>
          <a:prstGeom prst="line">
            <a:avLst/>
          </a:prstGeom>
          <a:ln w="762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Poznawanie"/>
          <p:cNvSpPr txBox="1"/>
          <p:nvPr/>
        </p:nvSpPr>
        <p:spPr>
          <a:xfrm>
            <a:off x="7319962" y="4551362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Poznawanie</a:t>
            </a:r>
          </a:p>
        </p:txBody>
      </p:sp>
      <p:sp>
        <p:nvSpPr>
          <p:cNvPr id="152" name="Badanie"/>
          <p:cNvSpPr txBox="1"/>
          <p:nvPr/>
        </p:nvSpPr>
        <p:spPr>
          <a:xfrm>
            <a:off x="3071812" y="4479925"/>
            <a:ext cx="237648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800"/>
            </a:lvl1pPr>
          </a:lstStyle>
          <a:p>
            <a:r>
              <a:t>Badanie</a:t>
            </a:r>
          </a:p>
        </p:txBody>
      </p:sp>
    </p:spTree>
    <p:extLst>
      <p:ext uri="{BB962C8B-B14F-4D97-AF65-F5344CB8AC3E}">
        <p14:creationId xmlns:p14="http://schemas.microsoft.com/office/powerpoint/2010/main" val="1268234148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ytu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86968">
              <a:defRPr sz="3298"/>
            </a:pPr>
            <a:endParaRPr/>
          </a:p>
        </p:txBody>
      </p:sp>
      <p:sp>
        <p:nvSpPr>
          <p:cNvPr id="155" name="może zawierać elementy prawdy…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może zawierać elementy prawdy</a:t>
            </a:r>
          </a:p>
          <a:p>
            <a:pPr>
              <a:buChar char="•"/>
            </a:pPr>
            <a:r>
              <a:t>Ś. może zawierać nieprawdy</a:t>
            </a:r>
          </a:p>
          <a:p>
            <a:pPr>
              <a:buChar char="•"/>
            </a:pPr>
            <a:r>
              <a:t>Ś. jest podzbiorem P.</a:t>
            </a:r>
          </a:p>
          <a:p>
            <a:pPr>
              <a:buChar char="•"/>
            </a:pPr>
            <a:r>
              <a:t>Lepiej dla człowieka, gdy jego Ś zawarty jest w P</a:t>
            </a:r>
          </a:p>
          <a:p>
            <a:pPr>
              <a:buChar char="•"/>
            </a:pPr>
            <a:r>
              <a:t>Najlepiej, aby zawierał się całkowicie</a:t>
            </a:r>
          </a:p>
        </p:txBody>
      </p:sp>
    </p:spTree>
    <p:extLst>
      <p:ext uri="{BB962C8B-B14F-4D97-AF65-F5344CB8AC3E}">
        <p14:creationId xmlns:p14="http://schemas.microsoft.com/office/powerpoint/2010/main" val="1436128961"/>
      </p:ext>
    </p:extLst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an Jezus powiedział"/>
          <p:cNvSpPr txBox="1">
            <a:spLocks noGrp="1"/>
          </p:cNvSpPr>
          <p:nvPr>
            <p:ph type="title" idx="4294967295"/>
          </p:nvPr>
        </p:nvSpPr>
        <p:spPr>
          <a:xfrm>
            <a:off x="1930400" y="228599"/>
            <a:ext cx="7772400" cy="11430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Pan Jezus powiedział</a:t>
            </a:r>
          </a:p>
        </p:txBody>
      </p:sp>
      <p:sp>
        <p:nvSpPr>
          <p:cNvPr id="158" name="Ja jestem drogą, prawdą i życiem."/>
          <p:cNvSpPr txBox="1">
            <a:spLocks noGrp="1"/>
          </p:cNvSpPr>
          <p:nvPr>
            <p:ph type="body" idx="4294967295"/>
          </p:nvPr>
        </p:nvSpPr>
        <p:spPr>
          <a:xfrm>
            <a:off x="1981200" y="1885950"/>
            <a:ext cx="8178800" cy="41719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Ja jestem drogą, </a:t>
            </a:r>
            <a:r>
              <a:rPr b="1"/>
              <a:t>prawdą</a:t>
            </a:r>
            <a:r>
              <a:t> i życiem.</a:t>
            </a:r>
          </a:p>
        </p:txBody>
      </p:sp>
    </p:spTree>
    <p:extLst>
      <p:ext uri="{BB962C8B-B14F-4D97-AF65-F5344CB8AC3E}">
        <p14:creationId xmlns:p14="http://schemas.microsoft.com/office/powerpoint/2010/main" val="1450738894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Wszystkie tasiemce są pasożytami.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Ref: Wszystkie tasiemce są pasożytami.</a:t>
            </a:r>
          </a:p>
          <a:p>
            <a:pPr marL="0" indent="0">
              <a:buNone/>
            </a:pPr>
            <a:r>
              <a:rPr lang="pl-PL" dirty="0"/>
              <a:t>Wszystkie tasiemce są pasożytami,</a:t>
            </a:r>
            <a:br>
              <a:rPr lang="pl-PL" dirty="0"/>
            </a:br>
            <a:r>
              <a:rPr lang="pl-PL" dirty="0"/>
              <a:t>A szczególnie te uzbrojone,</a:t>
            </a:r>
            <a:br>
              <a:rPr lang="pl-PL" dirty="0"/>
            </a:br>
            <a:r>
              <a:rPr lang="pl-PL" dirty="0"/>
              <a:t>Kto nie ma tasiemca,</a:t>
            </a:r>
            <a:br>
              <a:rPr lang="pl-PL" dirty="0"/>
            </a:br>
            <a:r>
              <a:rPr lang="pl-PL" dirty="0"/>
              <a:t>Ten nie ma życia wewnętrznego.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Każdy tasiemiec jest pasożytem </a:t>
            </a:r>
            <a:br>
              <a:rPr lang="pl-PL" dirty="0"/>
            </a:br>
            <a:r>
              <a:rPr lang="pl-PL" dirty="0"/>
              <a:t>Ludzkiego układu trawiennego. </a:t>
            </a:r>
            <a:br>
              <a:rPr lang="pl-PL" dirty="0"/>
            </a:br>
            <a:r>
              <a:rPr lang="pl-PL" dirty="0"/>
              <a:t>Nie posiada otworu gębowego, </a:t>
            </a:r>
            <a:br>
              <a:rPr lang="pl-PL" dirty="0"/>
            </a:br>
            <a:r>
              <a:rPr lang="pl-PL" dirty="0"/>
              <a:t>Lecz chłonie pokarm całą powierzchnią ciała.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9790176" y="4242816"/>
            <a:ext cx="2231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/>
              <a:t>To chyba jest produkcji Ariusza.</a:t>
            </a:r>
          </a:p>
          <a:p>
            <a:r>
              <a:rPr lang="pl-PL" sz="1400" i="1" dirty="0"/>
              <a:t>Muzyka: psalm </a:t>
            </a:r>
            <a:r>
              <a:rPr lang="pl-PL" sz="1400" i="1" dirty="0" err="1"/>
              <a:t>resp</a:t>
            </a:r>
            <a:r>
              <a:rPr lang="pl-PL" sz="14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038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Budowanie światopoglądu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Badanie zmysłowe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Rola autorytetów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Krytyka </a:t>
            </a:r>
            <a:r>
              <a:rPr lang="mr-IN" dirty="0"/>
              <a:t>–</a:t>
            </a:r>
            <a:r>
              <a:rPr lang="pl-PL" dirty="0"/>
              <a:t> wyrzucamy co sprzeczne, rozwalamy co głupie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Kreacja </a:t>
            </a:r>
            <a:r>
              <a:rPr lang="mr-IN" dirty="0"/>
              <a:t>–</a:t>
            </a:r>
            <a:r>
              <a:rPr lang="pl-PL" dirty="0"/>
              <a:t> tworzymy aby zasklepić dziury, aby dołożyć wymiary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Ostateczna weryfikacja (1Kor 13:12-13)</a:t>
            </a:r>
          </a:p>
        </p:txBody>
      </p:sp>
      <p:sp>
        <p:nvSpPr>
          <p:cNvPr id="4" name="PoleTekstowe 3"/>
          <p:cNvSpPr txBox="1"/>
          <p:nvPr/>
        </p:nvSpPr>
        <p:spPr>
          <a:xfrm>
            <a:off x="5039590" y="5101936"/>
            <a:ext cx="67956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1Kor 13:12-13 </a:t>
            </a:r>
            <a:r>
              <a:rPr lang="pl-PL" b="1" i="1" dirty="0" err="1"/>
              <a:t>ubg</a:t>
            </a:r>
            <a:r>
              <a:rPr lang="pl-PL" b="1" i="1" dirty="0"/>
              <a:t> </a:t>
            </a:r>
            <a:br>
              <a:rPr lang="pl-PL" i="1" dirty="0"/>
            </a:br>
            <a:r>
              <a:rPr lang="pl-PL" i="1" baseline="30000" dirty="0"/>
              <a:t>(12)</a:t>
            </a:r>
            <a:r>
              <a:rPr lang="pl-PL" i="1" dirty="0"/>
              <a:t> Teraz bowiem widzimy w zwierciadle, niewyraźnie, ale wówczas twarzą w twarz. Teraz poznaję cząstkowo, ale wtedy poznam tak, jak jestem poznany. </a:t>
            </a:r>
            <a:r>
              <a:rPr lang="pl-PL" i="1" baseline="30000" dirty="0"/>
              <a:t>(13)</a:t>
            </a:r>
            <a:r>
              <a:rPr lang="pl-PL" i="1" dirty="0"/>
              <a:t> A teraz trwają wiara, nadzieja, miłość, te trzy. Z nich zaś największa jest miłość.</a:t>
            </a:r>
          </a:p>
        </p:txBody>
      </p:sp>
    </p:spTree>
    <p:extLst>
      <p:ext uri="{BB962C8B-B14F-4D97-AF65-F5344CB8AC3E}">
        <p14:creationId xmlns:p14="http://schemas.microsoft.com/office/powerpoint/2010/main" val="69329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pytania filozofii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Skąd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Kim jestem?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Dokąd zmierzam?</a:t>
            </a:r>
          </a:p>
        </p:txBody>
      </p:sp>
    </p:spTree>
    <p:extLst>
      <p:ext uri="{BB962C8B-B14F-4D97-AF65-F5344CB8AC3E}">
        <p14:creationId xmlns:p14="http://schemas.microsoft.com/office/powerpoint/2010/main" val="161626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dziejów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było wcześniej?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tu się dzieje?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4400" dirty="0"/>
              <a:t>Co będzie, jaka jest moja nadzieja?</a:t>
            </a:r>
          </a:p>
        </p:txBody>
      </p:sp>
    </p:spTree>
    <p:extLst>
      <p:ext uri="{BB962C8B-B14F-4D97-AF65-F5344CB8AC3E}">
        <p14:creationId xmlns:p14="http://schemas.microsoft.com/office/powerpoint/2010/main" val="58578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KFC, o światopoglądach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jesień 2018, a więc w 2019 powtórka</a:t>
            </a:r>
          </a:p>
        </p:txBody>
      </p:sp>
    </p:spTree>
    <p:extLst>
      <p:ext uri="{BB962C8B-B14F-4D97-AF65-F5344CB8AC3E}">
        <p14:creationId xmlns:p14="http://schemas.microsoft.com/office/powerpoint/2010/main" val="13831573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2418</Words>
  <Application>Microsoft Macintosh PowerPoint</Application>
  <PresentationFormat>Panoramiczny</PresentationFormat>
  <Paragraphs>346</Paragraphs>
  <Slides>58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5" baseType="lpstr">
      <vt:lpstr>Arial</vt:lpstr>
      <vt:lpstr>Calibri</vt:lpstr>
      <vt:lpstr>Calibri Light</vt:lpstr>
      <vt:lpstr>Mangal</vt:lpstr>
      <vt:lpstr>Verdana</vt:lpstr>
      <vt:lpstr>Wingdings</vt:lpstr>
      <vt:lpstr>Motyw pakietu Office</vt:lpstr>
      <vt:lpstr>Klasyfikacja światopoglądów</vt:lpstr>
      <vt:lpstr>Spotkanie KFC, 19 czerwca 2019</vt:lpstr>
      <vt:lpstr>Tożsamość czy działania?</vt:lpstr>
      <vt:lpstr>Światopogląd (Wikipedia ’2017)</vt:lpstr>
      <vt:lpstr>Światopogląd</vt:lpstr>
      <vt:lpstr>Budowanie światopoglądu</vt:lpstr>
      <vt:lpstr>Główne pytania filozofii</vt:lpstr>
      <vt:lpstr>Plan dziejów</vt:lpstr>
      <vt:lpstr>KFC, o światopoglądach</vt:lpstr>
      <vt:lpstr>Klasyfikacja światopoglądów</vt:lpstr>
      <vt:lpstr>Światopogląd – dyskusja definicji</vt:lpstr>
      <vt:lpstr>Wiara</vt:lpstr>
      <vt:lpstr>Główne pytania światopoglądu</vt:lpstr>
      <vt:lpstr>Podział światopoglądów  ze względu na używanie logiki</vt:lpstr>
      <vt:lpstr>Podział światopoglądów  z uwagi na istnienie Boga</vt:lpstr>
      <vt:lpstr>Klasyfikacja światopoglądów  i pierwsza próba ich nazwania</vt:lpstr>
      <vt:lpstr>Klasyfikacja światopoglądów: 3 wystarczą</vt:lpstr>
      <vt:lpstr>Klasyfikacja światopoglądów</vt:lpstr>
      <vt:lpstr>Panteizm</vt:lpstr>
      <vt:lpstr>Panteizm i teizm oraz główna różniąca je idea</vt:lpstr>
      <vt:lpstr>Panteizm i ateizm oraz główna różniąca je idea</vt:lpstr>
      <vt:lpstr>Panteizm trudno porównywać z czymkolwiek</vt:lpstr>
      <vt:lpstr>Teizm i ateizm</vt:lpstr>
      <vt:lpstr>Teizm i ateizm oraz główna różniąca je idea.</vt:lpstr>
      <vt:lpstr>Teizm</vt:lpstr>
      <vt:lpstr>Ateizm (materializm, naturalizm)</vt:lpstr>
      <vt:lpstr>Trzy podejścia wyznawców 3 światopoglądów</vt:lpstr>
      <vt:lpstr>Skąd pochodzimy? Obrazy odpowiedzi w różnych światopoglądach</vt:lpstr>
      <vt:lpstr>Prezentacja programu PowerPoint</vt:lpstr>
      <vt:lpstr>Dwa myślenia o rzeczywistości</vt:lpstr>
      <vt:lpstr>Na początku Bóg stworzył niebo i ziemię.</vt:lpstr>
      <vt:lpstr>Credo</vt:lpstr>
      <vt:lpstr>Credo. Wyznanie wiary. Moja pierwotna dogmatyka</vt:lpstr>
      <vt:lpstr>Credo. Wyznanie wiary. (wersja modyfikowana) Moja pierwotna dogmatyka</vt:lpstr>
      <vt:lpstr>Pojęcie wymiar</vt:lpstr>
      <vt:lpstr>Prezentacja programu PowerPoint</vt:lpstr>
      <vt:lpstr>koniec</vt:lpstr>
      <vt:lpstr>Obraz prawdy</vt:lpstr>
      <vt:lpstr>Jest sobie takie coś</vt:lpstr>
      <vt:lpstr>Techniczny sposób opisania tego czegoś</vt:lpstr>
      <vt:lpstr>Techniczny sposób opisania tego czegoś</vt:lpstr>
      <vt:lpstr>Opis przedsiębiorstwa</vt:lpstr>
      <vt:lpstr>Prawda a światopogląd</vt:lpstr>
      <vt:lpstr>Materializm – tylko materia w systemie</vt:lpstr>
      <vt:lpstr>Wyciągamy wnioski (2): Budowanie własnego Ś.</vt:lpstr>
      <vt:lpstr>Wnioski z definicji: Budowanie własnego Ś.</vt:lpstr>
      <vt:lpstr>Prawda</vt:lpstr>
      <vt:lpstr>Definicja</vt:lpstr>
      <vt:lpstr>Obserwacja</vt:lpstr>
      <vt:lpstr>Prawda i Światopogląd</vt:lpstr>
      <vt:lpstr>Ś i P jako zbiory zdań</vt:lpstr>
      <vt:lpstr>Relacja P. do Ś.</vt:lpstr>
      <vt:lpstr>Relacja P. do Ś.</vt:lpstr>
      <vt:lpstr>Lepiej zbadać zgodność z Rzeczywistością</vt:lpstr>
      <vt:lpstr>Na czym budować?</vt:lpstr>
      <vt:lpstr>Prezentacja programu PowerPoint</vt:lpstr>
      <vt:lpstr>Pan Jezus powiedział</vt:lpstr>
      <vt:lpstr>Wszystkie tasiemce są pasożytami.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98</cp:revision>
  <cp:lastPrinted>2019-06-19T15:48:48Z</cp:lastPrinted>
  <dcterms:created xsi:type="dcterms:W3CDTF">2018-05-18T15:30:11Z</dcterms:created>
  <dcterms:modified xsi:type="dcterms:W3CDTF">2023-10-18T06:16:19Z</dcterms:modified>
</cp:coreProperties>
</file>